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5" r:id="rId3"/>
  </p:sldMasterIdLst>
  <p:notesMasterIdLst>
    <p:notesMasterId r:id="rId21"/>
  </p:notesMasterIdLst>
  <p:sldIdLst>
    <p:sldId id="256" r:id="rId4"/>
    <p:sldId id="1478" r:id="rId5"/>
    <p:sldId id="1479" r:id="rId6"/>
    <p:sldId id="1606" r:id="rId7"/>
    <p:sldId id="272" r:id="rId8"/>
    <p:sldId id="263" r:id="rId9"/>
    <p:sldId id="1605" r:id="rId10"/>
    <p:sldId id="1598" r:id="rId11"/>
    <p:sldId id="1612" r:id="rId12"/>
    <p:sldId id="1599" r:id="rId13"/>
    <p:sldId id="1482" r:id="rId14"/>
    <p:sldId id="1611" r:id="rId15"/>
    <p:sldId id="1596" r:id="rId16"/>
    <p:sldId id="1608" r:id="rId17"/>
    <p:sldId id="1609" r:id="rId18"/>
    <p:sldId id="1603" r:id="rId19"/>
    <p:sldId id="161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D2CC5-4773-4130-BCC0-5DA640416DF5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D0306-A2BF-4F11-9282-A0783F427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43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A15D2F-8786-4160-B777-B2E6619010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508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Old- Customers had to use external apps like skype for business, files server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Control – admin to user</a:t>
            </a:r>
          </a:p>
          <a:p>
            <a:r>
              <a:rPr lang="en-US" dirty="0">
                <a:cs typeface="Calibri"/>
              </a:rPr>
              <a:t>Data – structured to </a:t>
            </a:r>
            <a:r>
              <a:rPr lang="en-US" dirty="0" err="1">
                <a:cs typeface="Calibri"/>
              </a:rPr>
              <a:t>adhoc</a:t>
            </a:r>
          </a:p>
          <a:p>
            <a:r>
              <a:rPr lang="en-US" dirty="0">
                <a:cs typeface="Calibri"/>
              </a:rPr>
              <a:t>Access – Linear to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6FDB13-CCED-4B62-A078-141F19F9BCB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8873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10/17/2018 7:22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440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10/17/2018 6:54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975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C1B43-5327-4979-B4E9-224BE5566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ED4EB-1081-4915-9328-023F3E7DA2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E4D9A-3E70-45CB-964A-52004FF42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9FB6-87A0-41FB-B8C3-5200472D619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82B85-3753-4481-90C5-EDF723E36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5B253-1B7D-4976-A7A0-622961EB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A8C4-30FF-4B43-A541-2EB9E4D06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54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5F620-7B7A-46A4-B521-7E70C22ED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43DB1-17CF-453B-86B9-AD96E6C98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62902-3564-4F4F-BA25-88530BC30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9FB6-87A0-41FB-B8C3-5200472D619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1CCCF-883E-4374-82BD-4B5555B4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8545E-1243-46EE-BC60-FE31AE490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A8C4-30FF-4B43-A541-2EB9E4D06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85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438B52-50C1-4B18-8D03-25845E8330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0E56F-166C-4548-ACB9-DF5AF54CE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97378-0F24-4434-AF37-82EE23F59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9FB6-87A0-41FB-B8C3-5200472D619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6A2D7-C2BD-4A85-8D4B-07007E88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9F295-29BC-4B4E-8582-D3241884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A8C4-30FF-4B43-A541-2EB9E4D06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86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3618381" cy="899665"/>
          </a:xfrm>
        </p:spPr>
        <p:txBody>
          <a:bodyPr lIns="0" tIns="0" rIns="0" bIns="0"/>
          <a:lstStyle>
            <a:lvl1pPr>
              <a:defRPr sz="1765" spc="-49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941692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buNone/>
              <a:defRPr sz="1765" spc="-49" baseline="0">
                <a:solidFill>
                  <a:schemeClr val="accent1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477538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trike="noStrike" spc="-14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91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368" r="4368"/>
          <a:stretch/>
        </p:blipFill>
        <p:spPr>
          <a:xfrm>
            <a:off x="1903888" y="0"/>
            <a:ext cx="1028811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1" y="0"/>
            <a:ext cx="6172105" cy="6858000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40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07803" y="450131"/>
            <a:ext cx="662980" cy="18411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2977054"/>
            <a:ext cx="8067822" cy="1793104"/>
          </a:xfrm>
          <a:noFill/>
        </p:spPr>
        <p:txBody>
          <a:bodyPr lIns="0" tIns="91440" rIns="146304" bIns="91440" anchor="b" anchorCtr="0"/>
          <a:lstStyle>
            <a:lvl1pPr>
              <a:defRPr sz="5294" spc="-14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2753" y="4736471"/>
            <a:ext cx="8359808" cy="715931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765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55996" y="440495"/>
            <a:ext cx="21632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98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3618381" cy="899665"/>
          </a:xfrm>
        </p:spPr>
        <p:txBody>
          <a:bodyPr lIns="0" tIns="0" rIns="0" bIns="0"/>
          <a:lstStyle>
            <a:lvl1pPr>
              <a:defRPr sz="1765" spc="-49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941692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buNone/>
              <a:defRPr sz="1765" spc="-49" baseline="0">
                <a:solidFill>
                  <a:schemeClr val="accent1"/>
                </a:soli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932976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2"/>
            <a:ext cx="11306469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5265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90304"/>
            <a:ext cx="11306469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>
                <a:solidFill>
                  <a:schemeClr val="tx1"/>
                </a:solidFill>
              </a:defRPr>
            </a:lvl1pPr>
            <a:lvl2pPr marL="0" indent="0">
              <a:lnSpc>
                <a:spcPts val="1176"/>
              </a:lnSpc>
              <a:spcBef>
                <a:spcPts val="0"/>
              </a:spcBef>
              <a:buNone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38844414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1"/>
            <a:ext cx="7454644" cy="90530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9"/>
            <a:ext cx="3618381" cy="267820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13110" y="3160782"/>
            <a:ext cx="3597528" cy="2678201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0346" y="3151389"/>
            <a:ext cx="3622117" cy="267820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13693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1966312"/>
            <a:ext cx="5541959" cy="379311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229842" y="1956351"/>
            <a:ext cx="5541959" cy="379311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6828465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0AFA9-BED8-43DE-8E07-C1482097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04CA2-8126-4F2A-8773-338FA843AB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CEB37-FA79-44EA-B2D0-2923C7BB4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9FB6-87A0-41FB-B8C3-5200472D619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81AC2-FBA1-4283-85C6-F0C35C311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8FCE1-EFA2-456D-968A-D516A67B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A8C4-30FF-4B43-A541-2EB9E4D06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488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55992" y="1599723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15101" y="1958094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03151" y="1599723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144081" y="1599723"/>
            <a:ext cx="3618383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759922" y="1958094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604744" y="1958094"/>
            <a:ext cx="2698612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40594159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36155"/>
            <a:ext cx="1693247" cy="102169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3694840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55992" y="1599723"/>
            <a:ext cx="5418452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15100" y="1958094"/>
            <a:ext cx="4530204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333553" y="1599723"/>
            <a:ext cx="5428911" cy="3128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4" y="4927922"/>
            <a:ext cx="5418449" cy="95680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3554" y="4927922"/>
            <a:ext cx="5428910" cy="95680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780405" y="1958094"/>
            <a:ext cx="4522950" cy="2411476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3810980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01373867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55180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6341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881921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294" spc="-147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94356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55994" y="2126198"/>
            <a:ext cx="2680310" cy="428663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31126" y="2126197"/>
            <a:ext cx="2680310" cy="4286639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081389" y="2126197"/>
            <a:ext cx="2680310" cy="428663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206258" y="2126197"/>
            <a:ext cx="2680310" cy="4286639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765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55994" y="4053249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31126" y="4053249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206258" y="4053249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081389" y="4053249"/>
            <a:ext cx="2680310" cy="441146"/>
          </a:xfrm>
        </p:spPr>
        <p:txBody>
          <a:bodyPr/>
          <a:lstStyle>
            <a:lvl1pPr marL="0" indent="0" algn="ctr">
              <a:lnSpc>
                <a:spcPts val="1961"/>
              </a:lnSpc>
              <a:buNone/>
              <a:defRPr sz="1765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55066183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26198"/>
            <a:ext cx="3618381" cy="2602491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26198"/>
            <a:ext cx="3607487" cy="2602491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26198"/>
            <a:ext cx="3623050" cy="2602491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>
                <a:solidFill>
                  <a:schemeClr val="accent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>
                <a:solidFill>
                  <a:schemeClr val="accent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114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88233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solidFill>
                  <a:schemeClr val="tx1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066314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62E05-6C3E-455C-B668-1CD06A686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D1E52-F990-48BB-AB1A-738758CB5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D6946-0004-47D0-88E0-E69911307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9FB6-87A0-41FB-B8C3-5200472D619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75A49-4D7E-4B46-B3DC-99A453E58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33B04-23DF-4F5D-98A3-DCC6E0101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A8C4-30FF-4B43-A541-2EB9E4D06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198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1957473"/>
            <a:ext cx="1693247" cy="280346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sz="1372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1957473"/>
            <a:ext cx="1693247" cy="280346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2704228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188269106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2126199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5661040"/>
            <a:ext cx="3618381" cy="14388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980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1532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3155" y="5661040"/>
            <a:ext cx="3607484" cy="14388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980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1532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139414" y="5661040"/>
            <a:ext cx="3629281" cy="14388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None/>
              <a:defRPr sz="980">
                <a:solidFill>
                  <a:schemeClr val="tx1"/>
                </a:solidFill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98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139414" y="5815322"/>
            <a:ext cx="3629278" cy="301770"/>
          </a:xfrm>
        </p:spPr>
        <p:txBody>
          <a:bodyPr vert="horz" wrap="square" lIns="0" tIns="0" rIns="0" bIns="0" rtlCol="0">
            <a:spAutoFit/>
          </a:bodyPr>
          <a:lstStyle>
            <a:lvl1pPr marL="454418" indent="-454418">
              <a:tabLst/>
              <a:defRPr lang="en-US" sz="98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2126199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2126199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732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2126198"/>
            <a:ext cx="11306469" cy="673454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87888351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1837309"/>
            <a:ext cx="8067822" cy="1793104"/>
          </a:xfrm>
          <a:noFill/>
        </p:spPr>
        <p:txBody>
          <a:bodyPr lIns="0" tIns="0" rIns="0" bIns="0" anchor="t" anchorCtr="0"/>
          <a:lstStyle>
            <a:lvl1pPr>
              <a:lnSpc>
                <a:spcPts val="2941"/>
              </a:lnSpc>
              <a:defRPr sz="2745" spc="-147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5995" y="440495"/>
            <a:ext cx="917173" cy="19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95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55996" y="440495"/>
            <a:ext cx="914788" cy="19643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5994" y="1837309"/>
            <a:ext cx="8067822" cy="1793104"/>
          </a:xfrm>
          <a:noFill/>
        </p:spPr>
        <p:txBody>
          <a:bodyPr lIns="0" tIns="0" rIns="0" bIns="0" anchor="t" anchorCtr="0"/>
          <a:lstStyle>
            <a:lvl1pPr>
              <a:lnSpc>
                <a:spcPts val="2941"/>
              </a:lnSpc>
              <a:defRPr sz="2745" spc="-147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748293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18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C189-9E04-4584-B629-7178BD3BECE9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5497-3642-4B96-A8A8-3CA9C570A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83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C189-9E04-4584-B629-7178BD3BECE9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5497-3642-4B96-A8A8-3CA9C570A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74386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C189-9E04-4584-B629-7178BD3BECE9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5497-3642-4B96-A8A8-3CA9C570A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632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06A0D-ABD8-4BEB-BD7C-44D8E045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3F87F-AFB8-450B-8A27-B77A1D875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ED9D9D-95C6-4DDC-8D31-CC4FB1BBD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137B5-D898-44FB-9739-730D69FF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9FB6-87A0-41FB-B8C3-5200472D619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573CB-B033-4DD7-A5B2-70A352138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27CD3-6346-46AF-8696-C3D8FB271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A8C4-30FF-4B43-A541-2EB9E4D06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3064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C189-9E04-4584-B629-7178BD3BECE9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5497-3642-4B96-A8A8-3CA9C570A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0375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C189-9E04-4584-B629-7178BD3BECE9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5497-3642-4B96-A8A8-3CA9C570A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423584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C189-9E04-4584-B629-7178BD3BECE9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5497-3642-4B96-A8A8-3CA9C570A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2803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C189-9E04-4584-B629-7178BD3BECE9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5497-3642-4B96-A8A8-3CA9C570A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2384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C189-9E04-4584-B629-7178BD3BECE9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5497-3642-4B96-A8A8-3CA9C570A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2179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C189-9E04-4584-B629-7178BD3BECE9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5497-3642-4B96-A8A8-3CA9C570A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0800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C189-9E04-4584-B629-7178BD3BECE9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5497-3642-4B96-A8A8-3CA9C570A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0792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5C189-9E04-4584-B629-7178BD3BECE9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B5497-3642-4B96-A8A8-3CA9C570A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3095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92F07-39C6-4260-8EC0-E289262E5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AE6F5-5C81-4312-AB1E-108B0E1C0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6C0F29-C281-4DBE-B490-48239299DB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2B856-A19C-4726-84BF-58B767059D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1B91A-1DB4-48C0-995A-EE0D70537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D071CA-A24A-4DB3-85F4-410BC043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9FB6-87A0-41FB-B8C3-5200472D619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798772-B80F-45E0-9054-6982FADF0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501F98-0869-4732-86C9-2A0366366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A8C4-30FF-4B43-A541-2EB9E4D06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43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753F-FB98-438F-9812-E5A37809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4290E-21D1-4549-9FF7-0AF04681D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9FB6-87A0-41FB-B8C3-5200472D619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A8C48-3648-4545-9E69-1D1B9E8C1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4B83F5-EDA1-4A8B-B7E4-9F063162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A8C4-30FF-4B43-A541-2EB9E4D06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63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1688A7-0727-4823-8B40-FA39DA981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9FB6-87A0-41FB-B8C3-5200472D619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94C10A-41C5-4775-85C1-B23253EB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34EA3-A8DC-4954-9480-B23128E55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A8C4-30FF-4B43-A541-2EB9E4D06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93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B2D7E-3C27-47B0-A84D-245BB5FF7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56C59-6C9C-4AA8-A311-5CF0213C9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C9D4E-972B-4A94-A835-A10F869ABF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58FB2-398D-4AEB-B48B-557F2B28D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9FB6-87A0-41FB-B8C3-5200472D619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E55C9-80F0-477E-9875-90D3F5B19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553E5-BDC9-471D-8C1E-D1AEB344D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A8C4-30FF-4B43-A541-2EB9E4D06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60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E16E-6D34-419D-92E1-C7BFFDB7B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1DDAEC-BC45-49EE-8DE4-8E008FBB1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470AC3-12A8-4B9D-8CC3-C7D4D54E26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0AC80-8365-496B-86BE-1AB850BD7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E9FB6-87A0-41FB-B8C3-5200472D619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46E3C-2CDD-494B-ACFC-D8A0692E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FE024-D348-4568-BF09-421330B1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6A8C4-30FF-4B43-A541-2EB9E4D06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86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93E111-242A-4863-98AC-AB9948E3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886DD-C9B4-4A18-9C1C-B780CE80B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2E289-3638-4741-9525-6A45D6015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E9FB6-87A0-41FB-B8C3-5200472D6190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E710C-DB49-49DE-80FF-A3B65AB8F3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804BA-7557-41FF-A955-C183F2EF8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6A8C4-30FF-4B43-A541-2EB9E4D06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61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179298" y="3012080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0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47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5C189-9E04-4584-B629-7178BD3BECE9}" type="datetimeFigureOut">
              <a:rPr lang="en-IN" smtClean="0"/>
              <a:t>17-10-2018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B5497-3642-4B96-A8A8-3CA9C570AAB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6303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otbuilder.myget.org/feed/aitemplates/package/vsix/BotBuilderV4.fbe0fc50-a6f1-4500-82a2-189314b7bea2" TargetMode="External"/><Relationship Id="rId2" Type="http://schemas.openxmlformats.org/officeDocument/2006/relationships/hyperlink" Target="https://azure.microsoft.com/en-us/free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ams.microsoft.com/downloads" TargetMode="External"/><Relationship Id="rId4" Type="http://schemas.openxmlformats.org/officeDocument/2006/relationships/hyperlink" Target="https://github.com/Microsoft/BotFramework-Emulator/release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AEC9134-F5A1-470B-9297-225A5F433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315049"/>
              </p:ext>
            </p:extLst>
          </p:nvPr>
        </p:nvGraphicFramePr>
        <p:xfrm>
          <a:off x="0" y="-1"/>
          <a:ext cx="12112978" cy="36237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12978">
                  <a:extLst>
                    <a:ext uri="{9D8B030D-6E8A-4147-A177-3AD203B41FA5}">
                      <a16:colId xmlns:a16="http://schemas.microsoft.com/office/drawing/2014/main" val="3921108497"/>
                    </a:ext>
                  </a:extLst>
                </a:gridCol>
              </a:tblGrid>
              <a:tr h="362373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506381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1A7A9F1-80F1-41B0-BDF2-B97309315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0487" y="772408"/>
            <a:ext cx="9832623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Building Bots for Microsoft Teams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The hub for Teamwork in Office365</a:t>
            </a:r>
          </a:p>
        </p:txBody>
      </p:sp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426A3F19-32F2-4DFF-9EBD-22CF1EF54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99" y="3983313"/>
            <a:ext cx="4461933" cy="25767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63F30B-BCE3-4F8E-A5E5-33A7203BC888}"/>
              </a:ext>
            </a:extLst>
          </p:cNvPr>
          <p:cNvCxnSpPr/>
          <p:nvPr/>
        </p:nvCxnSpPr>
        <p:spPr>
          <a:xfrm>
            <a:off x="5418667" y="5215467"/>
            <a:ext cx="158044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D0C1CEE-E978-478F-958B-ABA4CB7EF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044" y="4413957"/>
            <a:ext cx="4030134" cy="184577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095617-4926-45C2-B041-C14E56B510C1}"/>
              </a:ext>
            </a:extLst>
          </p:cNvPr>
          <p:cNvCxnSpPr>
            <a:cxnSpLocks/>
          </p:cNvCxnSpPr>
          <p:nvPr/>
        </p:nvCxnSpPr>
        <p:spPr>
          <a:xfrm flipH="1">
            <a:off x="5441245" y="5531556"/>
            <a:ext cx="15352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97493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AD379-9994-4332-AA6E-1EBC8CFBC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4742"/>
          </a:xfrm>
        </p:spPr>
        <p:txBody>
          <a:bodyPr>
            <a:normAutofit fontScale="90000"/>
          </a:bodyPr>
          <a:lstStyle/>
          <a:p>
            <a:r>
              <a:rPr lang="en-US" dirty="0"/>
              <a:t>Bots – What?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C49E7-C741-479F-B16A-E6B79F68C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913" y="1170869"/>
            <a:ext cx="10515600" cy="10078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Chat bots are services that people interact with through conversation and messaging.</a:t>
            </a:r>
          </a:p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6D301E4-A60A-4263-BC3C-5E2604B263D1}"/>
              </a:ext>
            </a:extLst>
          </p:cNvPr>
          <p:cNvSpPr/>
          <p:nvPr/>
        </p:nvSpPr>
        <p:spPr>
          <a:xfrm>
            <a:off x="2482391" y="2387508"/>
            <a:ext cx="2064919" cy="1032459"/>
          </a:xfrm>
          <a:custGeom>
            <a:avLst/>
            <a:gdLst>
              <a:gd name="connsiteX0" fmla="*/ 0 w 2064919"/>
              <a:gd name="connsiteY0" fmla="*/ 103246 h 1032459"/>
              <a:gd name="connsiteX1" fmla="*/ 103246 w 2064919"/>
              <a:gd name="connsiteY1" fmla="*/ 0 h 1032459"/>
              <a:gd name="connsiteX2" fmla="*/ 1961673 w 2064919"/>
              <a:gd name="connsiteY2" fmla="*/ 0 h 1032459"/>
              <a:gd name="connsiteX3" fmla="*/ 2064919 w 2064919"/>
              <a:gd name="connsiteY3" fmla="*/ 103246 h 1032459"/>
              <a:gd name="connsiteX4" fmla="*/ 2064919 w 2064919"/>
              <a:gd name="connsiteY4" fmla="*/ 929213 h 1032459"/>
              <a:gd name="connsiteX5" fmla="*/ 1961673 w 2064919"/>
              <a:gd name="connsiteY5" fmla="*/ 1032459 h 1032459"/>
              <a:gd name="connsiteX6" fmla="*/ 103246 w 2064919"/>
              <a:gd name="connsiteY6" fmla="*/ 1032459 h 1032459"/>
              <a:gd name="connsiteX7" fmla="*/ 0 w 2064919"/>
              <a:gd name="connsiteY7" fmla="*/ 929213 h 1032459"/>
              <a:gd name="connsiteX8" fmla="*/ 0 w 2064919"/>
              <a:gd name="connsiteY8" fmla="*/ 103246 h 103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4919" h="1032459">
                <a:moveTo>
                  <a:pt x="0" y="103246"/>
                </a:moveTo>
                <a:cubicBezTo>
                  <a:pt x="0" y="46225"/>
                  <a:pt x="46225" y="0"/>
                  <a:pt x="103246" y="0"/>
                </a:cubicBezTo>
                <a:lnTo>
                  <a:pt x="1961673" y="0"/>
                </a:lnTo>
                <a:cubicBezTo>
                  <a:pt x="2018694" y="0"/>
                  <a:pt x="2064919" y="46225"/>
                  <a:pt x="2064919" y="103246"/>
                </a:cubicBezTo>
                <a:lnTo>
                  <a:pt x="2064919" y="929213"/>
                </a:lnTo>
                <a:cubicBezTo>
                  <a:pt x="2064919" y="986234"/>
                  <a:pt x="2018694" y="1032459"/>
                  <a:pt x="1961673" y="1032459"/>
                </a:cubicBezTo>
                <a:lnTo>
                  <a:pt x="103246" y="1032459"/>
                </a:lnTo>
                <a:cubicBezTo>
                  <a:pt x="46225" y="1032459"/>
                  <a:pt x="0" y="986234"/>
                  <a:pt x="0" y="929213"/>
                </a:cubicBezTo>
                <a:lnTo>
                  <a:pt x="0" y="103246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95" tIns="69610" rIns="89295" bIns="696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b="1" u="sng" kern="1200"/>
              <a:t>For Business</a:t>
            </a:r>
            <a:endParaRPr lang="en-US" sz="3100" kern="120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14C9A17-4C41-40F8-BCAE-4B25635657BE}"/>
              </a:ext>
            </a:extLst>
          </p:cNvPr>
          <p:cNvSpPr/>
          <p:nvPr/>
        </p:nvSpPr>
        <p:spPr>
          <a:xfrm>
            <a:off x="2688883" y="3419967"/>
            <a:ext cx="206491" cy="7743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74344"/>
                </a:lnTo>
                <a:lnTo>
                  <a:pt x="206491" y="774344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2A30AA7-D7B9-4B47-AA4B-33DAA673B180}"/>
              </a:ext>
            </a:extLst>
          </p:cNvPr>
          <p:cNvSpPr/>
          <p:nvPr/>
        </p:nvSpPr>
        <p:spPr>
          <a:xfrm>
            <a:off x="2895375" y="3678082"/>
            <a:ext cx="1651935" cy="1032459"/>
          </a:xfrm>
          <a:custGeom>
            <a:avLst/>
            <a:gdLst>
              <a:gd name="connsiteX0" fmla="*/ 0 w 1651935"/>
              <a:gd name="connsiteY0" fmla="*/ 103246 h 1032459"/>
              <a:gd name="connsiteX1" fmla="*/ 103246 w 1651935"/>
              <a:gd name="connsiteY1" fmla="*/ 0 h 1032459"/>
              <a:gd name="connsiteX2" fmla="*/ 1548689 w 1651935"/>
              <a:gd name="connsiteY2" fmla="*/ 0 h 1032459"/>
              <a:gd name="connsiteX3" fmla="*/ 1651935 w 1651935"/>
              <a:gd name="connsiteY3" fmla="*/ 103246 h 1032459"/>
              <a:gd name="connsiteX4" fmla="*/ 1651935 w 1651935"/>
              <a:gd name="connsiteY4" fmla="*/ 929213 h 1032459"/>
              <a:gd name="connsiteX5" fmla="*/ 1548689 w 1651935"/>
              <a:gd name="connsiteY5" fmla="*/ 1032459 h 1032459"/>
              <a:gd name="connsiteX6" fmla="*/ 103246 w 1651935"/>
              <a:gd name="connsiteY6" fmla="*/ 1032459 h 1032459"/>
              <a:gd name="connsiteX7" fmla="*/ 0 w 1651935"/>
              <a:gd name="connsiteY7" fmla="*/ 929213 h 1032459"/>
              <a:gd name="connsiteX8" fmla="*/ 0 w 1651935"/>
              <a:gd name="connsiteY8" fmla="*/ 103246 h 103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1935" h="1032459">
                <a:moveTo>
                  <a:pt x="0" y="103246"/>
                </a:moveTo>
                <a:cubicBezTo>
                  <a:pt x="0" y="46225"/>
                  <a:pt x="46225" y="0"/>
                  <a:pt x="103246" y="0"/>
                </a:cubicBezTo>
                <a:lnTo>
                  <a:pt x="1548689" y="0"/>
                </a:lnTo>
                <a:cubicBezTo>
                  <a:pt x="1605710" y="0"/>
                  <a:pt x="1651935" y="46225"/>
                  <a:pt x="1651935" y="103246"/>
                </a:cubicBezTo>
                <a:lnTo>
                  <a:pt x="1651935" y="929213"/>
                </a:lnTo>
                <a:cubicBezTo>
                  <a:pt x="1651935" y="986234"/>
                  <a:pt x="1605710" y="1032459"/>
                  <a:pt x="1548689" y="1032459"/>
                </a:cubicBezTo>
                <a:lnTo>
                  <a:pt x="103246" y="1032459"/>
                </a:lnTo>
                <a:cubicBezTo>
                  <a:pt x="46225" y="1032459"/>
                  <a:pt x="0" y="986234"/>
                  <a:pt x="0" y="929213"/>
                </a:cubicBezTo>
                <a:lnTo>
                  <a:pt x="0" y="103246"/>
                </a:lnTo>
                <a:close/>
              </a:path>
            </a:pathLst>
          </a:custGeom>
        </p:spPr>
        <p:style>
          <a:lnRef idx="2">
            <a:schemeClr val="accent5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720" tIns="50560" rIns="60720" bIns="505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Increased reach to customers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47CC6E9-18B6-4915-A2D7-4532829D77FB}"/>
              </a:ext>
            </a:extLst>
          </p:cNvPr>
          <p:cNvSpPr/>
          <p:nvPr/>
        </p:nvSpPr>
        <p:spPr>
          <a:xfrm>
            <a:off x="2688883" y="3419967"/>
            <a:ext cx="206491" cy="20649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4919"/>
                </a:lnTo>
                <a:lnTo>
                  <a:pt x="206491" y="2064919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A435DB3-EEB9-4053-8320-3AD3D38D051B}"/>
              </a:ext>
            </a:extLst>
          </p:cNvPr>
          <p:cNvSpPr/>
          <p:nvPr/>
        </p:nvSpPr>
        <p:spPr>
          <a:xfrm>
            <a:off x="2895375" y="4968657"/>
            <a:ext cx="1651935" cy="1032459"/>
          </a:xfrm>
          <a:custGeom>
            <a:avLst/>
            <a:gdLst>
              <a:gd name="connsiteX0" fmla="*/ 0 w 1651935"/>
              <a:gd name="connsiteY0" fmla="*/ 103246 h 1032459"/>
              <a:gd name="connsiteX1" fmla="*/ 103246 w 1651935"/>
              <a:gd name="connsiteY1" fmla="*/ 0 h 1032459"/>
              <a:gd name="connsiteX2" fmla="*/ 1548689 w 1651935"/>
              <a:gd name="connsiteY2" fmla="*/ 0 h 1032459"/>
              <a:gd name="connsiteX3" fmla="*/ 1651935 w 1651935"/>
              <a:gd name="connsiteY3" fmla="*/ 103246 h 1032459"/>
              <a:gd name="connsiteX4" fmla="*/ 1651935 w 1651935"/>
              <a:gd name="connsiteY4" fmla="*/ 929213 h 1032459"/>
              <a:gd name="connsiteX5" fmla="*/ 1548689 w 1651935"/>
              <a:gd name="connsiteY5" fmla="*/ 1032459 h 1032459"/>
              <a:gd name="connsiteX6" fmla="*/ 103246 w 1651935"/>
              <a:gd name="connsiteY6" fmla="*/ 1032459 h 1032459"/>
              <a:gd name="connsiteX7" fmla="*/ 0 w 1651935"/>
              <a:gd name="connsiteY7" fmla="*/ 929213 h 1032459"/>
              <a:gd name="connsiteX8" fmla="*/ 0 w 1651935"/>
              <a:gd name="connsiteY8" fmla="*/ 103246 h 103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1935" h="1032459">
                <a:moveTo>
                  <a:pt x="0" y="103246"/>
                </a:moveTo>
                <a:cubicBezTo>
                  <a:pt x="0" y="46225"/>
                  <a:pt x="46225" y="0"/>
                  <a:pt x="103246" y="0"/>
                </a:cubicBezTo>
                <a:lnTo>
                  <a:pt x="1548689" y="0"/>
                </a:lnTo>
                <a:cubicBezTo>
                  <a:pt x="1605710" y="0"/>
                  <a:pt x="1651935" y="46225"/>
                  <a:pt x="1651935" y="103246"/>
                </a:cubicBezTo>
                <a:lnTo>
                  <a:pt x="1651935" y="929213"/>
                </a:lnTo>
                <a:cubicBezTo>
                  <a:pt x="1651935" y="986234"/>
                  <a:pt x="1605710" y="1032459"/>
                  <a:pt x="1548689" y="1032459"/>
                </a:cubicBezTo>
                <a:lnTo>
                  <a:pt x="103246" y="1032459"/>
                </a:lnTo>
                <a:cubicBezTo>
                  <a:pt x="46225" y="1032459"/>
                  <a:pt x="0" y="986234"/>
                  <a:pt x="0" y="929213"/>
                </a:cubicBezTo>
                <a:lnTo>
                  <a:pt x="0" y="103246"/>
                </a:lnTo>
                <a:close/>
              </a:path>
            </a:pathLst>
          </a:custGeom>
        </p:spPr>
        <p:style>
          <a:lnRef idx="2">
            <a:schemeClr val="accent5">
              <a:hueOff val="-1351709"/>
              <a:satOff val="-3484"/>
              <a:lumOff val="-2353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720" tIns="50560" rIns="60720" bIns="505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High Quality of bots but </a:t>
            </a:r>
            <a:r>
              <a:rPr lang="en-US" sz="1600" b="1" kern="1200" dirty="0"/>
              <a:t>reduced cost of Development</a:t>
            </a:r>
            <a:endParaRPr lang="en-US" sz="1600" kern="120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46C9E2F-8065-4BA2-9538-24570BD2A01E}"/>
              </a:ext>
            </a:extLst>
          </p:cNvPr>
          <p:cNvSpPr/>
          <p:nvPr/>
        </p:nvSpPr>
        <p:spPr>
          <a:xfrm>
            <a:off x="5063540" y="2387508"/>
            <a:ext cx="2064919" cy="1032459"/>
          </a:xfrm>
          <a:custGeom>
            <a:avLst/>
            <a:gdLst>
              <a:gd name="connsiteX0" fmla="*/ 0 w 2064919"/>
              <a:gd name="connsiteY0" fmla="*/ 103246 h 1032459"/>
              <a:gd name="connsiteX1" fmla="*/ 103246 w 2064919"/>
              <a:gd name="connsiteY1" fmla="*/ 0 h 1032459"/>
              <a:gd name="connsiteX2" fmla="*/ 1961673 w 2064919"/>
              <a:gd name="connsiteY2" fmla="*/ 0 h 1032459"/>
              <a:gd name="connsiteX3" fmla="*/ 2064919 w 2064919"/>
              <a:gd name="connsiteY3" fmla="*/ 103246 h 1032459"/>
              <a:gd name="connsiteX4" fmla="*/ 2064919 w 2064919"/>
              <a:gd name="connsiteY4" fmla="*/ 929213 h 1032459"/>
              <a:gd name="connsiteX5" fmla="*/ 1961673 w 2064919"/>
              <a:gd name="connsiteY5" fmla="*/ 1032459 h 1032459"/>
              <a:gd name="connsiteX6" fmla="*/ 103246 w 2064919"/>
              <a:gd name="connsiteY6" fmla="*/ 1032459 h 1032459"/>
              <a:gd name="connsiteX7" fmla="*/ 0 w 2064919"/>
              <a:gd name="connsiteY7" fmla="*/ 929213 h 1032459"/>
              <a:gd name="connsiteX8" fmla="*/ 0 w 2064919"/>
              <a:gd name="connsiteY8" fmla="*/ 103246 h 103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4919" h="1032459">
                <a:moveTo>
                  <a:pt x="0" y="103246"/>
                </a:moveTo>
                <a:cubicBezTo>
                  <a:pt x="0" y="46225"/>
                  <a:pt x="46225" y="0"/>
                  <a:pt x="103246" y="0"/>
                </a:cubicBezTo>
                <a:lnTo>
                  <a:pt x="1961673" y="0"/>
                </a:lnTo>
                <a:cubicBezTo>
                  <a:pt x="2018694" y="0"/>
                  <a:pt x="2064919" y="46225"/>
                  <a:pt x="2064919" y="103246"/>
                </a:cubicBezTo>
                <a:lnTo>
                  <a:pt x="2064919" y="929213"/>
                </a:lnTo>
                <a:cubicBezTo>
                  <a:pt x="2064919" y="986234"/>
                  <a:pt x="2018694" y="1032459"/>
                  <a:pt x="1961673" y="1032459"/>
                </a:cubicBezTo>
                <a:lnTo>
                  <a:pt x="103246" y="1032459"/>
                </a:lnTo>
                <a:cubicBezTo>
                  <a:pt x="46225" y="1032459"/>
                  <a:pt x="0" y="986234"/>
                  <a:pt x="0" y="929213"/>
                </a:cubicBezTo>
                <a:lnTo>
                  <a:pt x="0" y="103246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379271"/>
              <a:satOff val="-8710"/>
              <a:lumOff val="-5883"/>
              <a:alphaOff val="0"/>
            </a:schemeClr>
          </a:fillRef>
          <a:effectRef idx="1">
            <a:schemeClr val="accent5">
              <a:hueOff val="-3379271"/>
              <a:satOff val="-8710"/>
              <a:lumOff val="-58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95" tIns="69610" rIns="89295" bIns="696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b="1" u="sng" kern="1200" dirty="0"/>
              <a:t>For Developers</a:t>
            </a:r>
            <a:endParaRPr lang="en-US" sz="3100" kern="12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32BABB5-EABA-47DC-810A-FF7860D11DF0}"/>
              </a:ext>
            </a:extLst>
          </p:cNvPr>
          <p:cNvSpPr/>
          <p:nvPr/>
        </p:nvSpPr>
        <p:spPr>
          <a:xfrm>
            <a:off x="5270032" y="3419967"/>
            <a:ext cx="206491" cy="7743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74344"/>
                </a:lnTo>
                <a:lnTo>
                  <a:pt x="206491" y="774344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F91EDC6-9DC0-4529-B17C-9FC498574255}"/>
              </a:ext>
            </a:extLst>
          </p:cNvPr>
          <p:cNvSpPr/>
          <p:nvPr/>
        </p:nvSpPr>
        <p:spPr>
          <a:xfrm>
            <a:off x="5476524" y="3678082"/>
            <a:ext cx="1651935" cy="1032459"/>
          </a:xfrm>
          <a:custGeom>
            <a:avLst/>
            <a:gdLst>
              <a:gd name="connsiteX0" fmla="*/ 0 w 1651935"/>
              <a:gd name="connsiteY0" fmla="*/ 103246 h 1032459"/>
              <a:gd name="connsiteX1" fmla="*/ 103246 w 1651935"/>
              <a:gd name="connsiteY1" fmla="*/ 0 h 1032459"/>
              <a:gd name="connsiteX2" fmla="*/ 1548689 w 1651935"/>
              <a:gd name="connsiteY2" fmla="*/ 0 h 1032459"/>
              <a:gd name="connsiteX3" fmla="*/ 1651935 w 1651935"/>
              <a:gd name="connsiteY3" fmla="*/ 103246 h 1032459"/>
              <a:gd name="connsiteX4" fmla="*/ 1651935 w 1651935"/>
              <a:gd name="connsiteY4" fmla="*/ 929213 h 1032459"/>
              <a:gd name="connsiteX5" fmla="*/ 1548689 w 1651935"/>
              <a:gd name="connsiteY5" fmla="*/ 1032459 h 1032459"/>
              <a:gd name="connsiteX6" fmla="*/ 103246 w 1651935"/>
              <a:gd name="connsiteY6" fmla="*/ 1032459 h 1032459"/>
              <a:gd name="connsiteX7" fmla="*/ 0 w 1651935"/>
              <a:gd name="connsiteY7" fmla="*/ 929213 h 1032459"/>
              <a:gd name="connsiteX8" fmla="*/ 0 w 1651935"/>
              <a:gd name="connsiteY8" fmla="*/ 103246 h 103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1935" h="1032459">
                <a:moveTo>
                  <a:pt x="0" y="103246"/>
                </a:moveTo>
                <a:cubicBezTo>
                  <a:pt x="0" y="46225"/>
                  <a:pt x="46225" y="0"/>
                  <a:pt x="103246" y="0"/>
                </a:cubicBezTo>
                <a:lnTo>
                  <a:pt x="1548689" y="0"/>
                </a:lnTo>
                <a:cubicBezTo>
                  <a:pt x="1605710" y="0"/>
                  <a:pt x="1651935" y="46225"/>
                  <a:pt x="1651935" y="103246"/>
                </a:cubicBezTo>
                <a:lnTo>
                  <a:pt x="1651935" y="929213"/>
                </a:lnTo>
                <a:cubicBezTo>
                  <a:pt x="1651935" y="986234"/>
                  <a:pt x="1605710" y="1032459"/>
                  <a:pt x="1548689" y="1032459"/>
                </a:cubicBezTo>
                <a:lnTo>
                  <a:pt x="103246" y="1032459"/>
                </a:lnTo>
                <a:cubicBezTo>
                  <a:pt x="46225" y="1032459"/>
                  <a:pt x="0" y="986234"/>
                  <a:pt x="0" y="929213"/>
                </a:cubicBezTo>
                <a:lnTo>
                  <a:pt x="0" y="103246"/>
                </a:lnTo>
                <a:close/>
              </a:path>
            </a:pathLst>
          </a:custGeom>
        </p:spPr>
        <p:style>
          <a:lnRef idx="2">
            <a:schemeClr val="accent5">
              <a:hueOff val="-2703417"/>
              <a:satOff val="-6968"/>
              <a:lumOff val="-4706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720" tIns="50560" rIns="60720" bIns="505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/>
              <a:t>More Capable bots </a:t>
            </a:r>
            <a:r>
              <a:rPr lang="en-US" sz="1600" kern="1200" dirty="0"/>
              <a:t>within less time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5FC2DD6-F454-43E4-84E3-AA7BEC5F3558}"/>
              </a:ext>
            </a:extLst>
          </p:cNvPr>
          <p:cNvSpPr/>
          <p:nvPr/>
        </p:nvSpPr>
        <p:spPr>
          <a:xfrm>
            <a:off x="5270032" y="3419967"/>
            <a:ext cx="206491" cy="20649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4919"/>
                </a:lnTo>
                <a:lnTo>
                  <a:pt x="206491" y="2064919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8957B51-D3E3-495A-B379-D7CE1F9DC478}"/>
              </a:ext>
            </a:extLst>
          </p:cNvPr>
          <p:cNvSpPr/>
          <p:nvPr/>
        </p:nvSpPr>
        <p:spPr>
          <a:xfrm>
            <a:off x="5476524" y="4968657"/>
            <a:ext cx="1651935" cy="1032459"/>
          </a:xfrm>
          <a:custGeom>
            <a:avLst/>
            <a:gdLst>
              <a:gd name="connsiteX0" fmla="*/ 0 w 1651935"/>
              <a:gd name="connsiteY0" fmla="*/ 103246 h 1032459"/>
              <a:gd name="connsiteX1" fmla="*/ 103246 w 1651935"/>
              <a:gd name="connsiteY1" fmla="*/ 0 h 1032459"/>
              <a:gd name="connsiteX2" fmla="*/ 1548689 w 1651935"/>
              <a:gd name="connsiteY2" fmla="*/ 0 h 1032459"/>
              <a:gd name="connsiteX3" fmla="*/ 1651935 w 1651935"/>
              <a:gd name="connsiteY3" fmla="*/ 103246 h 1032459"/>
              <a:gd name="connsiteX4" fmla="*/ 1651935 w 1651935"/>
              <a:gd name="connsiteY4" fmla="*/ 929213 h 1032459"/>
              <a:gd name="connsiteX5" fmla="*/ 1548689 w 1651935"/>
              <a:gd name="connsiteY5" fmla="*/ 1032459 h 1032459"/>
              <a:gd name="connsiteX6" fmla="*/ 103246 w 1651935"/>
              <a:gd name="connsiteY6" fmla="*/ 1032459 h 1032459"/>
              <a:gd name="connsiteX7" fmla="*/ 0 w 1651935"/>
              <a:gd name="connsiteY7" fmla="*/ 929213 h 1032459"/>
              <a:gd name="connsiteX8" fmla="*/ 0 w 1651935"/>
              <a:gd name="connsiteY8" fmla="*/ 103246 h 103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1935" h="1032459">
                <a:moveTo>
                  <a:pt x="0" y="103246"/>
                </a:moveTo>
                <a:cubicBezTo>
                  <a:pt x="0" y="46225"/>
                  <a:pt x="46225" y="0"/>
                  <a:pt x="103246" y="0"/>
                </a:cubicBezTo>
                <a:lnTo>
                  <a:pt x="1548689" y="0"/>
                </a:lnTo>
                <a:cubicBezTo>
                  <a:pt x="1605710" y="0"/>
                  <a:pt x="1651935" y="46225"/>
                  <a:pt x="1651935" y="103246"/>
                </a:cubicBezTo>
                <a:lnTo>
                  <a:pt x="1651935" y="929213"/>
                </a:lnTo>
                <a:cubicBezTo>
                  <a:pt x="1651935" y="986234"/>
                  <a:pt x="1605710" y="1032459"/>
                  <a:pt x="1548689" y="1032459"/>
                </a:cubicBezTo>
                <a:lnTo>
                  <a:pt x="103246" y="1032459"/>
                </a:lnTo>
                <a:cubicBezTo>
                  <a:pt x="46225" y="1032459"/>
                  <a:pt x="0" y="986234"/>
                  <a:pt x="0" y="929213"/>
                </a:cubicBezTo>
                <a:lnTo>
                  <a:pt x="0" y="103246"/>
                </a:lnTo>
                <a:close/>
              </a:path>
            </a:pathLst>
          </a:custGeom>
        </p:spPr>
        <p:style>
          <a:lnRef idx="2">
            <a:schemeClr val="accent5">
              <a:hueOff val="-4055126"/>
              <a:satOff val="-10451"/>
              <a:lumOff val="-7059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720" tIns="50560" rIns="60720" bIns="505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Easy Integration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B77C0FF-6A23-447F-B6BE-FABD5CB78EB0}"/>
              </a:ext>
            </a:extLst>
          </p:cNvPr>
          <p:cNvSpPr/>
          <p:nvPr/>
        </p:nvSpPr>
        <p:spPr>
          <a:xfrm>
            <a:off x="7644689" y="2387508"/>
            <a:ext cx="2064919" cy="1032459"/>
          </a:xfrm>
          <a:custGeom>
            <a:avLst/>
            <a:gdLst>
              <a:gd name="connsiteX0" fmla="*/ 0 w 2064919"/>
              <a:gd name="connsiteY0" fmla="*/ 103246 h 1032459"/>
              <a:gd name="connsiteX1" fmla="*/ 103246 w 2064919"/>
              <a:gd name="connsiteY1" fmla="*/ 0 h 1032459"/>
              <a:gd name="connsiteX2" fmla="*/ 1961673 w 2064919"/>
              <a:gd name="connsiteY2" fmla="*/ 0 h 1032459"/>
              <a:gd name="connsiteX3" fmla="*/ 2064919 w 2064919"/>
              <a:gd name="connsiteY3" fmla="*/ 103246 h 1032459"/>
              <a:gd name="connsiteX4" fmla="*/ 2064919 w 2064919"/>
              <a:gd name="connsiteY4" fmla="*/ 929213 h 1032459"/>
              <a:gd name="connsiteX5" fmla="*/ 1961673 w 2064919"/>
              <a:gd name="connsiteY5" fmla="*/ 1032459 h 1032459"/>
              <a:gd name="connsiteX6" fmla="*/ 103246 w 2064919"/>
              <a:gd name="connsiteY6" fmla="*/ 1032459 h 1032459"/>
              <a:gd name="connsiteX7" fmla="*/ 0 w 2064919"/>
              <a:gd name="connsiteY7" fmla="*/ 929213 h 1032459"/>
              <a:gd name="connsiteX8" fmla="*/ 0 w 2064919"/>
              <a:gd name="connsiteY8" fmla="*/ 103246 h 103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64919" h="1032459">
                <a:moveTo>
                  <a:pt x="0" y="103246"/>
                </a:moveTo>
                <a:cubicBezTo>
                  <a:pt x="0" y="46225"/>
                  <a:pt x="46225" y="0"/>
                  <a:pt x="103246" y="0"/>
                </a:cubicBezTo>
                <a:lnTo>
                  <a:pt x="1961673" y="0"/>
                </a:lnTo>
                <a:cubicBezTo>
                  <a:pt x="2018694" y="0"/>
                  <a:pt x="2064919" y="46225"/>
                  <a:pt x="2064919" y="103246"/>
                </a:cubicBezTo>
                <a:lnTo>
                  <a:pt x="2064919" y="929213"/>
                </a:lnTo>
                <a:cubicBezTo>
                  <a:pt x="2064919" y="986234"/>
                  <a:pt x="2018694" y="1032459"/>
                  <a:pt x="1961673" y="1032459"/>
                </a:cubicBezTo>
                <a:lnTo>
                  <a:pt x="103246" y="1032459"/>
                </a:lnTo>
                <a:cubicBezTo>
                  <a:pt x="46225" y="1032459"/>
                  <a:pt x="0" y="986234"/>
                  <a:pt x="0" y="929213"/>
                </a:cubicBezTo>
                <a:lnTo>
                  <a:pt x="0" y="103246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1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9295" tIns="69610" rIns="89295" bIns="69610" numCol="1" spcCol="1270" anchor="ctr" anchorCtr="0">
            <a:noAutofit/>
          </a:bodyPr>
          <a:lstStyle/>
          <a:p>
            <a:pPr marL="0" lvl="0" indent="0" algn="ctr" defTabSz="1377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100" b="1" u="sng" kern="1200"/>
              <a:t>For Users</a:t>
            </a:r>
            <a:endParaRPr lang="en-US" sz="3100" kern="120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2C7F41B-05EE-481D-B607-2F036A1820BC}"/>
              </a:ext>
            </a:extLst>
          </p:cNvPr>
          <p:cNvSpPr/>
          <p:nvPr/>
        </p:nvSpPr>
        <p:spPr>
          <a:xfrm>
            <a:off x="7851181" y="3419967"/>
            <a:ext cx="206491" cy="77434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74344"/>
                </a:lnTo>
                <a:lnTo>
                  <a:pt x="206491" y="774344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11C5B0B-3A87-4BEF-BA98-54395C970639}"/>
              </a:ext>
            </a:extLst>
          </p:cNvPr>
          <p:cNvSpPr/>
          <p:nvPr/>
        </p:nvSpPr>
        <p:spPr>
          <a:xfrm>
            <a:off x="8057673" y="3678082"/>
            <a:ext cx="1651935" cy="1032459"/>
          </a:xfrm>
          <a:custGeom>
            <a:avLst/>
            <a:gdLst>
              <a:gd name="connsiteX0" fmla="*/ 0 w 1651935"/>
              <a:gd name="connsiteY0" fmla="*/ 103246 h 1032459"/>
              <a:gd name="connsiteX1" fmla="*/ 103246 w 1651935"/>
              <a:gd name="connsiteY1" fmla="*/ 0 h 1032459"/>
              <a:gd name="connsiteX2" fmla="*/ 1548689 w 1651935"/>
              <a:gd name="connsiteY2" fmla="*/ 0 h 1032459"/>
              <a:gd name="connsiteX3" fmla="*/ 1651935 w 1651935"/>
              <a:gd name="connsiteY3" fmla="*/ 103246 h 1032459"/>
              <a:gd name="connsiteX4" fmla="*/ 1651935 w 1651935"/>
              <a:gd name="connsiteY4" fmla="*/ 929213 h 1032459"/>
              <a:gd name="connsiteX5" fmla="*/ 1548689 w 1651935"/>
              <a:gd name="connsiteY5" fmla="*/ 1032459 h 1032459"/>
              <a:gd name="connsiteX6" fmla="*/ 103246 w 1651935"/>
              <a:gd name="connsiteY6" fmla="*/ 1032459 h 1032459"/>
              <a:gd name="connsiteX7" fmla="*/ 0 w 1651935"/>
              <a:gd name="connsiteY7" fmla="*/ 929213 h 1032459"/>
              <a:gd name="connsiteX8" fmla="*/ 0 w 1651935"/>
              <a:gd name="connsiteY8" fmla="*/ 103246 h 103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1935" h="1032459">
                <a:moveTo>
                  <a:pt x="0" y="103246"/>
                </a:moveTo>
                <a:cubicBezTo>
                  <a:pt x="0" y="46225"/>
                  <a:pt x="46225" y="0"/>
                  <a:pt x="103246" y="0"/>
                </a:cubicBezTo>
                <a:lnTo>
                  <a:pt x="1548689" y="0"/>
                </a:lnTo>
                <a:cubicBezTo>
                  <a:pt x="1605710" y="0"/>
                  <a:pt x="1651935" y="46225"/>
                  <a:pt x="1651935" y="103246"/>
                </a:cubicBezTo>
                <a:lnTo>
                  <a:pt x="1651935" y="929213"/>
                </a:lnTo>
                <a:cubicBezTo>
                  <a:pt x="1651935" y="986234"/>
                  <a:pt x="1605710" y="1032459"/>
                  <a:pt x="1548689" y="1032459"/>
                </a:cubicBezTo>
                <a:lnTo>
                  <a:pt x="103246" y="1032459"/>
                </a:lnTo>
                <a:cubicBezTo>
                  <a:pt x="46225" y="1032459"/>
                  <a:pt x="0" y="986234"/>
                  <a:pt x="0" y="929213"/>
                </a:cubicBezTo>
                <a:lnTo>
                  <a:pt x="0" y="103246"/>
                </a:lnTo>
                <a:close/>
              </a:path>
            </a:pathLst>
          </a:custGeom>
        </p:spPr>
        <p:style>
          <a:lnRef idx="2">
            <a:schemeClr val="accent5">
              <a:hueOff val="-5406834"/>
              <a:satOff val="-13935"/>
              <a:lumOff val="-9412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720" tIns="50560" rIns="60720" bIns="505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Choose </a:t>
            </a:r>
            <a:r>
              <a:rPr lang="en-US" sz="1600" b="1" kern="1200" dirty="0"/>
              <a:t>your Channel</a:t>
            </a:r>
            <a:endParaRPr lang="en-US" sz="1600" kern="120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BFF91F2-6FA9-4643-BA8E-A3416ABB46EC}"/>
              </a:ext>
            </a:extLst>
          </p:cNvPr>
          <p:cNvSpPr/>
          <p:nvPr/>
        </p:nvSpPr>
        <p:spPr>
          <a:xfrm>
            <a:off x="7851181" y="3419967"/>
            <a:ext cx="206491" cy="2064919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64919"/>
                </a:lnTo>
                <a:lnTo>
                  <a:pt x="206491" y="2064919"/>
                </a:lnTo>
              </a:path>
            </a:pathLst>
          </a:custGeom>
          <a:noFill/>
        </p:spPr>
        <p:style>
          <a:lnRef idx="2">
            <a:schemeClr val="accent6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6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352E3F4-841E-4267-BD6C-BBAD425DA61D}"/>
              </a:ext>
            </a:extLst>
          </p:cNvPr>
          <p:cNvSpPr/>
          <p:nvPr/>
        </p:nvSpPr>
        <p:spPr>
          <a:xfrm>
            <a:off x="8057673" y="4968657"/>
            <a:ext cx="1651935" cy="1032459"/>
          </a:xfrm>
          <a:custGeom>
            <a:avLst/>
            <a:gdLst>
              <a:gd name="connsiteX0" fmla="*/ 0 w 1651935"/>
              <a:gd name="connsiteY0" fmla="*/ 103246 h 1032459"/>
              <a:gd name="connsiteX1" fmla="*/ 103246 w 1651935"/>
              <a:gd name="connsiteY1" fmla="*/ 0 h 1032459"/>
              <a:gd name="connsiteX2" fmla="*/ 1548689 w 1651935"/>
              <a:gd name="connsiteY2" fmla="*/ 0 h 1032459"/>
              <a:gd name="connsiteX3" fmla="*/ 1651935 w 1651935"/>
              <a:gd name="connsiteY3" fmla="*/ 103246 h 1032459"/>
              <a:gd name="connsiteX4" fmla="*/ 1651935 w 1651935"/>
              <a:gd name="connsiteY4" fmla="*/ 929213 h 1032459"/>
              <a:gd name="connsiteX5" fmla="*/ 1548689 w 1651935"/>
              <a:gd name="connsiteY5" fmla="*/ 1032459 h 1032459"/>
              <a:gd name="connsiteX6" fmla="*/ 103246 w 1651935"/>
              <a:gd name="connsiteY6" fmla="*/ 1032459 h 1032459"/>
              <a:gd name="connsiteX7" fmla="*/ 0 w 1651935"/>
              <a:gd name="connsiteY7" fmla="*/ 929213 h 1032459"/>
              <a:gd name="connsiteX8" fmla="*/ 0 w 1651935"/>
              <a:gd name="connsiteY8" fmla="*/ 103246 h 1032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1935" h="1032459">
                <a:moveTo>
                  <a:pt x="0" y="103246"/>
                </a:moveTo>
                <a:cubicBezTo>
                  <a:pt x="0" y="46225"/>
                  <a:pt x="46225" y="0"/>
                  <a:pt x="103246" y="0"/>
                </a:cubicBezTo>
                <a:lnTo>
                  <a:pt x="1548689" y="0"/>
                </a:lnTo>
                <a:cubicBezTo>
                  <a:pt x="1605710" y="0"/>
                  <a:pt x="1651935" y="46225"/>
                  <a:pt x="1651935" y="103246"/>
                </a:cubicBezTo>
                <a:lnTo>
                  <a:pt x="1651935" y="929213"/>
                </a:lnTo>
                <a:cubicBezTo>
                  <a:pt x="1651935" y="986234"/>
                  <a:pt x="1605710" y="1032459"/>
                  <a:pt x="1548689" y="1032459"/>
                </a:cubicBezTo>
                <a:lnTo>
                  <a:pt x="103246" y="1032459"/>
                </a:lnTo>
                <a:cubicBezTo>
                  <a:pt x="46225" y="1032459"/>
                  <a:pt x="0" y="986234"/>
                  <a:pt x="0" y="929213"/>
                </a:cubicBezTo>
                <a:lnTo>
                  <a:pt x="0" y="103246"/>
                </a:lnTo>
                <a:close/>
              </a:path>
            </a:pathLst>
          </a:custGeom>
        </p:spPr>
        <p:style>
          <a:lnRef idx="2">
            <a:schemeClr val="accent5">
              <a:hueOff val="-6758543"/>
              <a:satOff val="-17419"/>
              <a:lumOff val="-11765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720" tIns="50560" rIns="60720" bIns="505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Human Language Interaction</a:t>
            </a:r>
          </a:p>
        </p:txBody>
      </p:sp>
    </p:spTree>
    <p:extLst>
      <p:ext uri="{BB962C8B-B14F-4D97-AF65-F5344CB8AC3E}">
        <p14:creationId xmlns:p14="http://schemas.microsoft.com/office/powerpoint/2010/main" val="7310701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1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CE3D6-8E47-4F54-AD60-405BE3A6A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6334" y="827968"/>
            <a:ext cx="6951133" cy="1325563"/>
          </a:xfrm>
        </p:spPr>
        <p:txBody>
          <a:bodyPr/>
          <a:lstStyle/>
          <a:p>
            <a:r>
              <a:rPr lang="en-US" dirty="0"/>
              <a:t>What is Bot Framework?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85CCF1-DD75-4822-9DC2-6BB554AE6EFC}"/>
              </a:ext>
            </a:extLst>
          </p:cNvPr>
          <p:cNvSpPr/>
          <p:nvPr/>
        </p:nvSpPr>
        <p:spPr>
          <a:xfrm>
            <a:off x="699911" y="3996266"/>
            <a:ext cx="2212622" cy="7676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 Builder SDK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90979B-9255-4799-A8C9-136981624964}"/>
              </a:ext>
            </a:extLst>
          </p:cNvPr>
          <p:cNvSpPr/>
          <p:nvPr/>
        </p:nvSpPr>
        <p:spPr>
          <a:xfrm>
            <a:off x="699911" y="3409245"/>
            <a:ext cx="2212622" cy="58702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Chat Bot API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5FFEAC-1A83-4A3C-9AD3-E7540F039D49}"/>
              </a:ext>
            </a:extLst>
          </p:cNvPr>
          <p:cNvSpPr/>
          <p:nvPr/>
        </p:nvSpPr>
        <p:spPr>
          <a:xfrm>
            <a:off x="3826933" y="2968978"/>
            <a:ext cx="2946400" cy="196426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Bot Connector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04D797-FA52-4882-BF66-D00692813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032" y="2664710"/>
            <a:ext cx="1238423" cy="2476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71ED7-22F3-4A02-B742-FA968A986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287" y="2415823"/>
            <a:ext cx="778052" cy="778052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805AFBCB-B191-4626-A168-BCC6E90BB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022" y="3375379"/>
            <a:ext cx="789340" cy="789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0ACA8B-C3CA-4444-BFB9-5D2783300B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754" y="4316941"/>
            <a:ext cx="824089" cy="80019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C0E265-E092-49E6-96D9-FB283A4187F9}"/>
              </a:ext>
            </a:extLst>
          </p:cNvPr>
          <p:cNvCxnSpPr/>
          <p:nvPr/>
        </p:nvCxnSpPr>
        <p:spPr>
          <a:xfrm>
            <a:off x="2923822" y="4018844"/>
            <a:ext cx="8692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8E1E41-EB6F-4B8F-8527-82CF35E16BF6}"/>
              </a:ext>
            </a:extLst>
          </p:cNvPr>
          <p:cNvCxnSpPr/>
          <p:nvPr/>
        </p:nvCxnSpPr>
        <p:spPr>
          <a:xfrm>
            <a:off x="6835422" y="3934178"/>
            <a:ext cx="8692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EE50A5-3AE1-4CC4-BCF0-BA4422A2BD9E}"/>
              </a:ext>
            </a:extLst>
          </p:cNvPr>
          <p:cNvCxnSpPr>
            <a:cxnSpLocks/>
          </p:cNvCxnSpPr>
          <p:nvPr/>
        </p:nvCxnSpPr>
        <p:spPr>
          <a:xfrm flipV="1">
            <a:off x="9189156" y="3115734"/>
            <a:ext cx="857955" cy="767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23EB27-CEC8-46CE-89E9-D87FB66F330A}"/>
              </a:ext>
            </a:extLst>
          </p:cNvPr>
          <p:cNvCxnSpPr>
            <a:cxnSpLocks/>
          </p:cNvCxnSpPr>
          <p:nvPr/>
        </p:nvCxnSpPr>
        <p:spPr>
          <a:xfrm>
            <a:off x="9194801" y="3889022"/>
            <a:ext cx="9539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ED0340-16A9-49A6-8482-DCB1EA32EFE7}"/>
              </a:ext>
            </a:extLst>
          </p:cNvPr>
          <p:cNvCxnSpPr>
            <a:cxnSpLocks/>
          </p:cNvCxnSpPr>
          <p:nvPr/>
        </p:nvCxnSpPr>
        <p:spPr>
          <a:xfrm>
            <a:off x="9200445" y="3883378"/>
            <a:ext cx="925688" cy="7789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1" name="Picture 30" descr="A close up of a sign&#10;&#10;Description generated with high confidence">
            <a:extLst>
              <a:ext uri="{FF2B5EF4-FFF2-40B4-BE49-F238E27FC236}">
                <a16:creationId xmlns:a16="http://schemas.microsoft.com/office/drawing/2014/main" id="{596A2B5F-E354-4BB7-A250-E61DC4E9B2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10" y="2354552"/>
            <a:ext cx="519289" cy="501536"/>
          </a:xfrm>
          <a:prstGeom prst="rect">
            <a:avLst/>
          </a:prstGeom>
        </p:spPr>
      </p:pic>
      <p:pic>
        <p:nvPicPr>
          <p:cNvPr id="33" name="Picture 32" descr="A picture containing wheel&#10;&#10;Description generated with high confidence">
            <a:extLst>
              <a:ext uri="{FF2B5EF4-FFF2-40B4-BE49-F238E27FC236}">
                <a16:creationId xmlns:a16="http://schemas.microsoft.com/office/drawing/2014/main" id="{1D41DD02-848E-4B59-B8C0-C343736319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178" y="2367466"/>
            <a:ext cx="530577" cy="466045"/>
          </a:xfrm>
          <a:prstGeom prst="rect">
            <a:avLst/>
          </a:prstGeom>
        </p:spPr>
      </p:pic>
      <p:pic>
        <p:nvPicPr>
          <p:cNvPr id="35" name="Picture 34" descr="A close up of a sign&#10;&#10;Description generated with high confidence">
            <a:extLst>
              <a:ext uri="{FF2B5EF4-FFF2-40B4-BE49-F238E27FC236}">
                <a16:creationId xmlns:a16="http://schemas.microsoft.com/office/drawing/2014/main" id="{BE87115D-6C6E-401C-B9DE-585542D1AD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77" y="5289727"/>
            <a:ext cx="1003829" cy="1003829"/>
          </a:xfrm>
          <a:prstGeom prst="rect">
            <a:avLst/>
          </a:prstGeom>
        </p:spPr>
      </p:pic>
      <p:pic>
        <p:nvPicPr>
          <p:cNvPr id="37" name="Picture 36" descr="A picture containing transport, wheel&#10;&#10;Description generated with high confidence">
            <a:extLst>
              <a:ext uri="{FF2B5EF4-FFF2-40B4-BE49-F238E27FC236}">
                <a16:creationId xmlns:a16="http://schemas.microsoft.com/office/drawing/2014/main" id="{EBE044BA-8923-4D29-BF56-5E7D3DE8CF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756" y="5380039"/>
            <a:ext cx="574850" cy="5748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370D6E6-6DDC-4C1B-BDAA-142B1C07B163}"/>
              </a:ext>
            </a:extLst>
          </p:cNvPr>
          <p:cNvSpPr txBox="1"/>
          <p:nvPr/>
        </p:nvSpPr>
        <p:spPr>
          <a:xfrm>
            <a:off x="2698044" y="5655733"/>
            <a:ext cx="1535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Services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4FF7073-8329-4294-BE19-E58A6320CC8C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1049867" y="2856088"/>
            <a:ext cx="11288" cy="4628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778880F-EBAB-45B8-BA82-18AF3BE4F1AF}"/>
              </a:ext>
            </a:extLst>
          </p:cNvPr>
          <p:cNvCxnSpPr/>
          <p:nvPr/>
        </p:nvCxnSpPr>
        <p:spPr>
          <a:xfrm flipH="1">
            <a:off x="2444045" y="2884309"/>
            <a:ext cx="5644" cy="4628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ADD9C32-0CBE-4FD9-9478-BC9EC909F3CA}"/>
              </a:ext>
            </a:extLst>
          </p:cNvPr>
          <p:cNvCxnSpPr/>
          <p:nvPr/>
        </p:nvCxnSpPr>
        <p:spPr>
          <a:xfrm flipH="1">
            <a:off x="1016001" y="4797776"/>
            <a:ext cx="5644" cy="4628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10FED83-3E0B-4281-A2D3-092335697412}"/>
              </a:ext>
            </a:extLst>
          </p:cNvPr>
          <p:cNvCxnSpPr/>
          <p:nvPr/>
        </p:nvCxnSpPr>
        <p:spPr>
          <a:xfrm flipH="1">
            <a:off x="2432757" y="4837287"/>
            <a:ext cx="5644" cy="4628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085C35D9-CEFF-4BC3-9E90-407D62E65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8437" y="2372961"/>
            <a:ext cx="778052" cy="778052"/>
          </a:xfrm>
          <a:prstGeom prst="rect">
            <a:avLst/>
          </a:prstGeom>
        </p:spPr>
      </p:pic>
      <p:pic>
        <p:nvPicPr>
          <p:cNvPr id="36" name="Picture 35" descr="A close up of a logo&#10;&#10;Description generated with high confidence">
            <a:extLst>
              <a:ext uri="{FF2B5EF4-FFF2-40B4-BE49-F238E27FC236}">
                <a16:creationId xmlns:a16="http://schemas.microsoft.com/office/drawing/2014/main" id="{2BE61B62-1896-4F1F-A9B0-84ECD3E5B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172" y="3332517"/>
            <a:ext cx="789340" cy="7893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3AA2A7-C987-4197-BF8D-C8AD5A93B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904" y="4274079"/>
            <a:ext cx="824089" cy="80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91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24911FCC-9272-4798-A387-D79B9D44C273}"/>
              </a:ext>
            </a:extLst>
          </p:cNvPr>
          <p:cNvSpPr txBox="1">
            <a:spLocks/>
          </p:cNvSpPr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spcAft>
                <a:spcPts val="600"/>
              </a:spcAft>
            </a:pPr>
            <a:r>
              <a:rPr lang="en-US" sz="3700" dirty="0">
                <a:ea typeface="+mj-ea"/>
                <a:cs typeface="+mj-cs"/>
              </a:rPr>
              <a:t>Advanced Teams </a:t>
            </a:r>
            <a:br>
              <a:rPr lang="en-US" sz="3700" dirty="0">
                <a:ea typeface="+mj-ea"/>
                <a:cs typeface="+mj-cs"/>
              </a:rPr>
            </a:br>
            <a:r>
              <a:rPr lang="en-US" sz="3700" dirty="0">
                <a:ea typeface="+mj-ea"/>
                <a:cs typeface="+mj-cs"/>
              </a:rPr>
              <a:t>Bot capabilities  </a:t>
            </a:r>
            <a:br>
              <a:rPr lang="en-US" sz="3700" dirty="0">
                <a:ea typeface="+mj-ea"/>
                <a:cs typeface="+mj-cs"/>
              </a:rPr>
            </a:br>
            <a:endParaRPr lang="en-US" sz="3700" dirty="0">
              <a:ea typeface="+mj-ea"/>
              <a:cs typeface="+mj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655321" y="2575034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>
              <a:spcBef>
                <a:spcPts val="1176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Teams-Bot-extensions</a:t>
            </a:r>
          </a:p>
          <a:p>
            <a:pPr indent="-228600" defTabSz="914400">
              <a:spcBef>
                <a:spcPts val="1176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Respond to events</a:t>
            </a:r>
          </a:p>
          <a:p>
            <a:pPr indent="-228600" defTabSz="914400">
              <a:spcBef>
                <a:spcPts val="1176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Updating messages/cards</a:t>
            </a:r>
          </a:p>
          <a:p>
            <a:pPr indent="-228600" defTabSz="914400">
              <a:spcBef>
                <a:spcPts val="1176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Dialogs, prompts and menus</a:t>
            </a:r>
          </a:p>
          <a:p>
            <a:pPr indent="-228600" defTabSz="914400">
              <a:spcBef>
                <a:spcPts val="1176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+mn-lt"/>
              </a:rPr>
              <a:t>Demo</a:t>
            </a:r>
          </a:p>
        </p:txBody>
      </p:sp>
      <p:pic>
        <p:nvPicPr>
          <p:cNvPr id="3" name="Picture 2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DCB62780-E724-431D-BFB0-455A911F6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27" r="16525" b="-1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45D6445-66E7-492D-95EC-021C476DF332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3"/>
          <a:stretch>
            <a:fillRect/>
          </a:stretch>
        </p:blipFill>
        <p:spPr>
          <a:xfrm>
            <a:off x="455995" y="2613246"/>
            <a:ext cx="3613454" cy="12418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5F835D-077E-45B3-85BB-C821257C9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Bots to Microsoft Teams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B27FC-6F8B-4F8B-8789-98EE05355A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5995" y="4927710"/>
            <a:ext cx="2771135" cy="1697210"/>
          </a:xfrm>
        </p:spPr>
        <p:txBody>
          <a:bodyPr/>
          <a:lstStyle/>
          <a:p>
            <a:r>
              <a:rPr lang="en-US" sz="1765" b="0" dirty="0">
                <a:latin typeface="+mj-lt"/>
              </a:rPr>
              <a:t>Design a great bot</a:t>
            </a:r>
          </a:p>
          <a:p>
            <a:r>
              <a:rPr lang="en-US" b="0" dirty="0">
                <a:solidFill>
                  <a:schemeClr val="tx1"/>
                </a:solidFill>
              </a:rPr>
              <a:t>Be responsive – respond to messages and events</a:t>
            </a:r>
          </a:p>
          <a:p>
            <a:r>
              <a:rPr lang="en-US" b="0" dirty="0">
                <a:solidFill>
                  <a:schemeClr val="tx1"/>
                </a:solidFill>
              </a:rPr>
              <a:t>Recognize and respond to questions and non-questions</a:t>
            </a:r>
          </a:p>
          <a:p>
            <a:r>
              <a:rPr lang="en-US" b="0" dirty="0">
                <a:solidFill>
                  <a:schemeClr val="tx1"/>
                </a:solidFill>
              </a:rPr>
              <a:t>Have a personality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63611-A135-4E98-A4DC-490E5344B6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0039" y="4927710"/>
            <a:ext cx="3618381" cy="1269578"/>
          </a:xfrm>
        </p:spPr>
        <p:txBody>
          <a:bodyPr/>
          <a:lstStyle/>
          <a:p>
            <a:r>
              <a:rPr lang="en-US" sz="1765" b="0" dirty="0">
                <a:latin typeface="+mj-lt"/>
              </a:rPr>
              <a:t>Develop your bot</a:t>
            </a:r>
          </a:p>
          <a:p>
            <a:pPr lvl="1">
              <a:spcBef>
                <a:spcPts val="882"/>
              </a:spcBef>
            </a:pPr>
            <a:r>
              <a:rPr lang="en-US" dirty="0"/>
              <a:t>Bot Builder SDK for .NET</a:t>
            </a:r>
          </a:p>
          <a:p>
            <a:pPr lvl="1">
              <a:spcBef>
                <a:spcPts val="882"/>
              </a:spcBef>
            </a:pPr>
            <a:r>
              <a:rPr lang="en-US" dirty="0"/>
              <a:t>Bot Builder SDK for Node.js</a:t>
            </a:r>
          </a:p>
          <a:p>
            <a:pPr marL="280121" lvl="1" indent="-280121">
              <a:spcBef>
                <a:spcPts val="882"/>
              </a:spcBef>
              <a:buFont typeface="Arial" panose="020B0604020202020204" pitchFamily="34" charset="0"/>
              <a:buChar char="•"/>
            </a:pPr>
            <a:endParaRPr lang="en-US" sz="1568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7184D4-9832-4B94-A802-31AC1B34C1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4084" y="4927710"/>
            <a:ext cx="3618380" cy="1470916"/>
          </a:xfrm>
        </p:spPr>
        <p:txBody>
          <a:bodyPr/>
          <a:lstStyle/>
          <a:p>
            <a:r>
              <a:rPr lang="en-US" sz="1765" b="0" dirty="0">
                <a:latin typeface="+mj-lt"/>
              </a:rPr>
              <a:t>Register and deploy your bot</a:t>
            </a:r>
          </a:p>
          <a:p>
            <a:pPr lvl="1">
              <a:spcBef>
                <a:spcPts val="882"/>
              </a:spcBef>
            </a:pPr>
            <a:r>
              <a:rPr lang="en-US" dirty="0"/>
              <a:t>Get a Bot ID and App ID/Secret </a:t>
            </a:r>
            <a:br>
              <a:rPr lang="en-US" dirty="0"/>
            </a:br>
            <a:r>
              <a:rPr lang="en-US" dirty="0"/>
              <a:t>and configure bot</a:t>
            </a:r>
          </a:p>
          <a:p>
            <a:pPr lvl="1">
              <a:spcBef>
                <a:spcPts val="882"/>
              </a:spcBef>
            </a:pPr>
            <a:r>
              <a:rPr lang="en-US" dirty="0"/>
              <a:t>Make sure bot is reachable from the internet</a:t>
            </a:r>
          </a:p>
          <a:p>
            <a:pPr lvl="1">
              <a:spcBef>
                <a:spcPts val="882"/>
              </a:spcBef>
            </a:pPr>
            <a:r>
              <a:rPr lang="en-US" dirty="0"/>
              <a:t>Enable analytics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D33E617-EA59-4901-A4F4-E5FFAE0333B5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4"/>
          <a:stretch>
            <a:fillRect/>
          </a:stretch>
        </p:blipFill>
        <p:spPr>
          <a:xfrm>
            <a:off x="4295114" y="2613246"/>
            <a:ext cx="3623306" cy="1241868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59074B2-49CE-48DF-BBE2-1EAE4D797DA5}"/>
              </a:ext>
            </a:extLst>
          </p:cNvPr>
          <p:cNvPicPr>
            <a:picLocks noGrp="1" noChangeAspect="1"/>
          </p:cNvPicPr>
          <p:nvPr>
            <p:ph sz="quarter" idx="19"/>
          </p:nvPr>
        </p:nvPicPr>
        <p:blipFill>
          <a:blip r:embed="rId5"/>
          <a:stretch>
            <a:fillRect/>
          </a:stretch>
        </p:blipFill>
        <p:spPr>
          <a:xfrm>
            <a:off x="8604746" y="2704036"/>
            <a:ext cx="2698612" cy="91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3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5" grpId="0" uiExpan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4A2F755-5219-4C4E-9378-2C80BB08D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9A87AD7E-457F-4836-8DDE-FFE0F0093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Graphic 7" descr="Run">
            <a:extLst>
              <a:ext uri="{FF2B5EF4-FFF2-40B4-BE49-F238E27FC236}">
                <a16:creationId xmlns:a16="http://schemas.microsoft.com/office/drawing/2014/main" id="{4BAEC621-9247-46BB-9A1A-F5E844D37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2463" y="2989536"/>
            <a:ext cx="2603386" cy="260338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C2BB1-A270-4093-9737-ECF7983C3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6200" y="3916010"/>
            <a:ext cx="5612188" cy="12703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/>
              <a:t>Lets Get into Action</a:t>
            </a:r>
          </a:p>
        </p:txBody>
      </p:sp>
    </p:spTree>
    <p:extLst>
      <p:ext uri="{BB962C8B-B14F-4D97-AF65-F5344CB8AC3E}">
        <p14:creationId xmlns:p14="http://schemas.microsoft.com/office/powerpoint/2010/main" val="2256028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13C854-2003-4F67-8E47-22387C01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8ABFD-41CC-4632-9EE0-55002F704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795" y="1244939"/>
            <a:ext cx="6281928" cy="5248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Sign up for a free trial Azure Subscription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https://azure.microsoft.com/en-us/free/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Visual Studio 2015 or higher</a:t>
            </a:r>
          </a:p>
          <a:p>
            <a:pPr marL="0" lvl="1" indent="0">
              <a:spcBef>
                <a:spcPts val="1000"/>
              </a:spcBef>
              <a:spcAft>
                <a:spcPct val="15000"/>
              </a:spcAft>
              <a:buNone/>
            </a:pPr>
            <a:r>
              <a:rPr lang="en-US" sz="2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Bot Builder SDK V4 Template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Bot Emulator</a:t>
            </a:r>
            <a:endParaRPr lang="en-US" sz="2000" dirty="0"/>
          </a:p>
          <a:p>
            <a:pPr marL="0" indent="0">
              <a:buNone/>
            </a:pPr>
            <a:r>
              <a:rPr lang="en-US" sz="2000" dirty="0">
                <a:hlinkClick r:id="rId4"/>
              </a:rPr>
              <a:t>https://github.com/Microsoft/BotFramework-Emulator/releases</a:t>
            </a:r>
            <a:endParaRPr lang="en-US" sz="2000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Microsoft Teams </a:t>
            </a:r>
          </a:p>
          <a:p>
            <a:pPr marL="0" indent="0">
              <a:buNone/>
            </a:pPr>
            <a:r>
              <a:rPr lang="en-US" sz="2000" b="1" dirty="0">
                <a:hlinkClick r:id="rId5"/>
              </a:rPr>
              <a:t>https://teams.microsoft.com/downloads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821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0C887-3820-4942-93FE-DDA56B90D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/>
              <a:t>Demo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881F7-C41E-4EFA-B5FD-550ED1724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>
            <a:normAutofit/>
          </a:bodyPr>
          <a:lstStyle/>
          <a:p>
            <a:r>
              <a:rPr lang="en-US" sz="2000" dirty="0"/>
              <a:t>Create a Bot Locally with the Bot Builder SDK V4 and Testing with Emulator</a:t>
            </a:r>
          </a:p>
          <a:p>
            <a:r>
              <a:rPr lang="en-US" sz="2000" dirty="0"/>
              <a:t>Building Intelligent Bot using </a:t>
            </a:r>
            <a:r>
              <a:rPr lang="en-US" sz="2000" dirty="0" err="1"/>
              <a:t>QnA</a:t>
            </a:r>
            <a:r>
              <a:rPr lang="en-US" sz="2000" dirty="0"/>
              <a:t> Maker and Azure Bot Service </a:t>
            </a:r>
          </a:p>
          <a:p>
            <a:r>
              <a:rPr lang="en-US" sz="2000" dirty="0"/>
              <a:t>Bot Integration with Microsoft Teams</a:t>
            </a:r>
          </a:p>
          <a:p>
            <a:r>
              <a:rPr lang="en-US" sz="2000" dirty="0"/>
              <a:t>Advanced Teams Bot Capabilities</a:t>
            </a:r>
          </a:p>
          <a:p>
            <a:pPr lvl="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000" dirty="0"/>
              <a:t>Cards</a:t>
            </a:r>
          </a:p>
          <a:p>
            <a:pPr lvl="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000" dirty="0"/>
              <a:t>Dialogs, Prompts and Menus</a:t>
            </a:r>
          </a:p>
          <a:p>
            <a:pPr lvl="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000" dirty="0"/>
              <a:t>Teams-Bot-extensions</a:t>
            </a:r>
          </a:p>
          <a:p>
            <a:pPr lvl="0">
              <a:spcBef>
                <a:spcPts val="1200"/>
              </a:spcBef>
              <a:buFont typeface="Wingdings" panose="05000000000000000000" pitchFamily="2" charset="2"/>
              <a:buChar char="ü"/>
            </a:pPr>
            <a:r>
              <a:rPr lang="en-US" sz="2000" dirty="0"/>
              <a:t>Respond to events</a:t>
            </a:r>
          </a:p>
        </p:txBody>
      </p:sp>
    </p:spTree>
    <p:extLst>
      <p:ext uri="{BB962C8B-B14F-4D97-AF65-F5344CB8AC3E}">
        <p14:creationId xmlns:p14="http://schemas.microsoft.com/office/powerpoint/2010/main" val="3366814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Handshake">
            <a:extLst>
              <a:ext uri="{FF2B5EF4-FFF2-40B4-BE49-F238E27FC236}">
                <a16:creationId xmlns:a16="http://schemas.microsoft.com/office/drawing/2014/main" id="{2A7513B2-BC37-4E8D-8E32-F9DA9D7CD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4495" y="2844971"/>
            <a:ext cx="2928114" cy="29281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6616D-20C7-45B7-B163-A9F6ABAA6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023" y="3733711"/>
            <a:ext cx="5884978" cy="10751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>
                <a:solidFill>
                  <a:schemeClr val="accent2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8D65E-CDE0-4362-B512-50C7373435FF}"/>
              </a:ext>
            </a:extLst>
          </p:cNvPr>
          <p:cNvSpPr txBox="1"/>
          <p:nvPr/>
        </p:nvSpPr>
        <p:spPr>
          <a:xfrm>
            <a:off x="9256888" y="3702756"/>
            <a:ext cx="1140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002060"/>
                </a:solidFill>
                <a:sym typeface="Wingdings" panose="05000000000000000000" pitchFamily="2" charset="2"/>
              </a:rPr>
              <a:t></a:t>
            </a:r>
            <a:endParaRPr lang="en-US" sz="6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80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2B33-6402-4532-99C8-FF1949BB4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About Me..</a:t>
            </a:r>
          </a:p>
        </p:txBody>
      </p:sp>
      <p:pic>
        <p:nvPicPr>
          <p:cNvPr id="5" name="Content Placeholder 4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EBDC5DA5-5CE0-4F22-AC81-A332BF1FA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55" y="2246138"/>
            <a:ext cx="2858823" cy="26085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153F83E-7F6A-4440-A658-9A0C2AD757EA}"/>
              </a:ext>
            </a:extLst>
          </p:cNvPr>
          <p:cNvGrpSpPr/>
          <p:nvPr/>
        </p:nvGrpSpPr>
        <p:grpSpPr>
          <a:xfrm>
            <a:off x="-1121839" y="577505"/>
            <a:ext cx="12033907" cy="5944615"/>
            <a:chOff x="-1121839" y="577505"/>
            <a:chExt cx="12033907" cy="5944615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3683FF0F-1EEA-4AA6-AD92-FEA5246E20B7}"/>
                </a:ext>
              </a:extLst>
            </p:cNvPr>
            <p:cNvSpPr/>
            <p:nvPr/>
          </p:nvSpPr>
          <p:spPr>
            <a:xfrm>
              <a:off x="-1121839" y="577505"/>
              <a:ext cx="5944615" cy="5944615"/>
            </a:xfrm>
            <a:prstGeom prst="blockArc">
              <a:avLst>
                <a:gd name="adj1" fmla="val 18900000"/>
                <a:gd name="adj2" fmla="val 2700000"/>
                <a:gd name="adj3" fmla="val 363"/>
              </a:avLst>
            </a:prstGeom>
          </p:spPr>
          <p:style>
            <a:lnRef idx="2">
              <a:schemeClr val="accent3"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3823C2C-0B7C-49B4-925D-AC1FB107B9E2}"/>
                </a:ext>
              </a:extLst>
            </p:cNvPr>
            <p:cNvSpPr/>
            <p:nvPr/>
          </p:nvSpPr>
          <p:spPr>
            <a:xfrm>
              <a:off x="4368754" y="1681720"/>
              <a:ext cx="6543314" cy="679209"/>
            </a:xfrm>
            <a:custGeom>
              <a:avLst/>
              <a:gdLst>
                <a:gd name="connsiteX0" fmla="*/ 0 w 6543314"/>
                <a:gd name="connsiteY0" fmla="*/ 0 h 679209"/>
                <a:gd name="connsiteX1" fmla="*/ 6543314 w 6543314"/>
                <a:gd name="connsiteY1" fmla="*/ 0 h 679209"/>
                <a:gd name="connsiteX2" fmla="*/ 6543314 w 6543314"/>
                <a:gd name="connsiteY2" fmla="*/ 679209 h 679209"/>
                <a:gd name="connsiteX3" fmla="*/ 0 w 6543314"/>
                <a:gd name="connsiteY3" fmla="*/ 679209 h 679209"/>
                <a:gd name="connsiteX4" fmla="*/ 0 w 6543314"/>
                <a:gd name="connsiteY4" fmla="*/ 0 h 6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43314" h="679209">
                  <a:moveTo>
                    <a:pt x="0" y="0"/>
                  </a:moveTo>
                  <a:lnTo>
                    <a:pt x="6543314" y="0"/>
                  </a:lnTo>
                  <a:lnTo>
                    <a:pt x="6543314" y="679209"/>
                  </a:lnTo>
                  <a:lnTo>
                    <a:pt x="0" y="6792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9123" tIns="55880" rIns="55880" bIns="55880" numCol="1" spcCol="1270" anchor="ctr" anchorCtr="0">
              <a:noAutofit/>
            </a:bodyPr>
            <a:lstStyle/>
            <a:p>
              <a:pPr marL="0" marR="0" lvl="0" indent="0" algn="l" defTabSz="977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Microsoft Certified Technology Specialist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AE53E4C-B7BC-434A-B420-5AD21D7B16F6}"/>
                </a:ext>
              </a:extLst>
            </p:cNvPr>
            <p:cNvSpPr/>
            <p:nvPr/>
          </p:nvSpPr>
          <p:spPr>
            <a:xfrm>
              <a:off x="3944248" y="1596819"/>
              <a:ext cx="849012" cy="849012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B837D3D-F96F-4CB5-A38E-891590991ED0}"/>
                </a:ext>
              </a:extLst>
            </p:cNvPr>
            <p:cNvSpPr/>
            <p:nvPr/>
          </p:nvSpPr>
          <p:spPr>
            <a:xfrm>
              <a:off x="4758160" y="2700711"/>
              <a:ext cx="6153908" cy="679209"/>
            </a:xfrm>
            <a:custGeom>
              <a:avLst/>
              <a:gdLst>
                <a:gd name="connsiteX0" fmla="*/ 0 w 6153908"/>
                <a:gd name="connsiteY0" fmla="*/ 0 h 679209"/>
                <a:gd name="connsiteX1" fmla="*/ 6153908 w 6153908"/>
                <a:gd name="connsiteY1" fmla="*/ 0 h 679209"/>
                <a:gd name="connsiteX2" fmla="*/ 6153908 w 6153908"/>
                <a:gd name="connsiteY2" fmla="*/ 679209 h 679209"/>
                <a:gd name="connsiteX3" fmla="*/ 0 w 6153908"/>
                <a:gd name="connsiteY3" fmla="*/ 679209 h 679209"/>
                <a:gd name="connsiteX4" fmla="*/ 0 w 6153908"/>
                <a:gd name="connsiteY4" fmla="*/ 0 h 6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3908" h="679209">
                  <a:moveTo>
                    <a:pt x="0" y="0"/>
                  </a:moveTo>
                  <a:lnTo>
                    <a:pt x="6153908" y="0"/>
                  </a:lnTo>
                  <a:lnTo>
                    <a:pt x="6153908" y="679209"/>
                  </a:lnTo>
                  <a:lnTo>
                    <a:pt x="0" y="6792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485121"/>
                <a:satOff val="-27976"/>
                <a:lumOff val="2876"/>
                <a:alphaOff val="0"/>
              </a:schemeClr>
            </a:fillRef>
            <a:effectRef idx="0">
              <a:schemeClr val="accent2">
                <a:hueOff val="-485121"/>
                <a:satOff val="-27976"/>
                <a:lumOff val="2876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9123" tIns="55880" rIns="55880" bIns="55880" numCol="1" spcCol="1270" anchor="ctr" anchorCtr="0">
              <a:noAutofit/>
            </a:bodyPr>
            <a:lstStyle/>
            <a:p>
              <a:pPr marL="0" marR="0" lvl="0" indent="0" algn="l" defTabSz="977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C# Corner MVP, Author &amp; Speaker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BD1873D-4E97-4ED8-969F-CD5CF825A6E7}"/>
                </a:ext>
              </a:extLst>
            </p:cNvPr>
            <p:cNvSpPr/>
            <p:nvPr/>
          </p:nvSpPr>
          <p:spPr>
            <a:xfrm>
              <a:off x="4333654" y="2615810"/>
              <a:ext cx="849012" cy="849012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2">
                <a:hueOff val="-485121"/>
                <a:satOff val="-27976"/>
                <a:lumOff val="2876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8EDFFD1-8A7E-4305-A912-225DCC2D5F12}"/>
                </a:ext>
              </a:extLst>
            </p:cNvPr>
            <p:cNvSpPr/>
            <p:nvPr/>
          </p:nvSpPr>
          <p:spPr>
            <a:xfrm>
              <a:off x="4758160" y="3719703"/>
              <a:ext cx="6153908" cy="679209"/>
            </a:xfrm>
            <a:custGeom>
              <a:avLst/>
              <a:gdLst>
                <a:gd name="connsiteX0" fmla="*/ 0 w 6153908"/>
                <a:gd name="connsiteY0" fmla="*/ 0 h 679209"/>
                <a:gd name="connsiteX1" fmla="*/ 6153908 w 6153908"/>
                <a:gd name="connsiteY1" fmla="*/ 0 h 679209"/>
                <a:gd name="connsiteX2" fmla="*/ 6153908 w 6153908"/>
                <a:gd name="connsiteY2" fmla="*/ 679209 h 679209"/>
                <a:gd name="connsiteX3" fmla="*/ 0 w 6153908"/>
                <a:gd name="connsiteY3" fmla="*/ 679209 h 679209"/>
                <a:gd name="connsiteX4" fmla="*/ 0 w 6153908"/>
                <a:gd name="connsiteY4" fmla="*/ 0 h 6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53908" h="679209">
                  <a:moveTo>
                    <a:pt x="0" y="0"/>
                  </a:moveTo>
                  <a:lnTo>
                    <a:pt x="6153908" y="0"/>
                  </a:lnTo>
                  <a:lnTo>
                    <a:pt x="6153908" y="679209"/>
                  </a:lnTo>
                  <a:lnTo>
                    <a:pt x="0" y="6792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970242"/>
                <a:satOff val="-55952"/>
                <a:lumOff val="5752"/>
                <a:alphaOff val="0"/>
              </a:schemeClr>
            </a:fillRef>
            <a:effectRef idx="0">
              <a:schemeClr val="accent2">
                <a:hueOff val="-970242"/>
                <a:satOff val="-55952"/>
                <a:lumOff val="575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9123" tIns="55880" rIns="55880" bIns="55880" numCol="1" spcCol="1270" anchor="ctr" anchorCtr="0">
              <a:noAutofit/>
            </a:bodyPr>
            <a:lstStyle/>
            <a:p>
              <a:pPr marL="0" marR="0" lvl="0" indent="0" algn="l" defTabSz="977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SharePoint Developer, </a:t>
              </a:r>
              <a:r>
                <a:rPr kumimoji="0" lang="en-US" sz="2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QuadraSystems</a:t>
              </a:r>
              <a:endPara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F556741-6DED-429B-A430-73D826CFB40F}"/>
                </a:ext>
              </a:extLst>
            </p:cNvPr>
            <p:cNvSpPr/>
            <p:nvPr/>
          </p:nvSpPr>
          <p:spPr>
            <a:xfrm>
              <a:off x="4333654" y="3634802"/>
              <a:ext cx="849012" cy="84901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2">
                <a:hueOff val="-970242"/>
                <a:satOff val="-55952"/>
                <a:lumOff val="5752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1E6470C-4018-4E5B-8DC5-16867B01DCD8}"/>
                </a:ext>
              </a:extLst>
            </p:cNvPr>
            <p:cNvSpPr/>
            <p:nvPr/>
          </p:nvSpPr>
          <p:spPr>
            <a:xfrm>
              <a:off x="4368754" y="4738694"/>
              <a:ext cx="6543314" cy="679209"/>
            </a:xfrm>
            <a:custGeom>
              <a:avLst/>
              <a:gdLst>
                <a:gd name="connsiteX0" fmla="*/ 0 w 6543314"/>
                <a:gd name="connsiteY0" fmla="*/ 0 h 679209"/>
                <a:gd name="connsiteX1" fmla="*/ 6543314 w 6543314"/>
                <a:gd name="connsiteY1" fmla="*/ 0 h 679209"/>
                <a:gd name="connsiteX2" fmla="*/ 6543314 w 6543314"/>
                <a:gd name="connsiteY2" fmla="*/ 679209 h 679209"/>
                <a:gd name="connsiteX3" fmla="*/ 0 w 6543314"/>
                <a:gd name="connsiteY3" fmla="*/ 679209 h 679209"/>
                <a:gd name="connsiteX4" fmla="*/ 0 w 6543314"/>
                <a:gd name="connsiteY4" fmla="*/ 0 h 6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43314" h="679209">
                  <a:moveTo>
                    <a:pt x="0" y="0"/>
                  </a:moveTo>
                  <a:lnTo>
                    <a:pt x="6543314" y="0"/>
                  </a:lnTo>
                  <a:lnTo>
                    <a:pt x="6543314" y="679209"/>
                  </a:lnTo>
                  <a:lnTo>
                    <a:pt x="0" y="6792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455363"/>
                <a:satOff val="-83928"/>
                <a:lumOff val="8628"/>
                <a:alphaOff val="0"/>
              </a:schemeClr>
            </a:fillRef>
            <a:effectRef idx="0">
              <a:schemeClr val="accent2"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9123" tIns="55880" rIns="55880" bIns="55880" numCol="1" spcCol="1270" anchor="ctr" anchorCtr="0">
              <a:noAutofit/>
            </a:bodyPr>
            <a:lstStyle/>
            <a:p>
              <a:pPr marL="0" marR="0" lvl="0" indent="0" algn="l" defTabSz="9779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Specialized on Office365, Dynamics CRM &amp; Power BI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909BD80-BBE1-45FF-A01F-0CA80121D693}"/>
                </a:ext>
              </a:extLst>
            </p:cNvPr>
            <p:cNvSpPr/>
            <p:nvPr/>
          </p:nvSpPr>
          <p:spPr>
            <a:xfrm>
              <a:off x="3944248" y="4653793"/>
              <a:ext cx="849012" cy="8490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2">
                <a:hueOff val="-1455363"/>
                <a:satOff val="-83928"/>
                <a:lumOff val="8628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808FE29-C9CF-4012-ACEC-248D89C3551F}"/>
              </a:ext>
            </a:extLst>
          </p:cNvPr>
          <p:cNvSpPr txBox="1"/>
          <p:nvPr/>
        </p:nvSpPr>
        <p:spPr>
          <a:xfrm>
            <a:off x="1140177" y="5000978"/>
            <a:ext cx="217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Jayanthi 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6F8C73-A1AC-481B-B5C6-1DD021AC8767}"/>
              </a:ext>
            </a:extLst>
          </p:cNvPr>
          <p:cNvSpPr txBox="1"/>
          <p:nvPr/>
        </p:nvSpPr>
        <p:spPr>
          <a:xfrm>
            <a:off x="814987" y="6311624"/>
            <a:ext cx="2808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ayanthimcts@gmail.com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object 48">
            <a:extLst>
              <a:ext uri="{FF2B5EF4-FFF2-40B4-BE49-F238E27FC236}">
                <a16:creationId xmlns:a16="http://schemas.microsoft.com/office/drawing/2014/main" id="{6B09EF4F-D8AB-4074-A45A-32101D607B02}"/>
              </a:ext>
            </a:extLst>
          </p:cNvPr>
          <p:cNvSpPr/>
          <p:nvPr/>
        </p:nvSpPr>
        <p:spPr>
          <a:xfrm>
            <a:off x="316089" y="6220179"/>
            <a:ext cx="496711" cy="4402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bject 37">
            <a:extLst>
              <a:ext uri="{FF2B5EF4-FFF2-40B4-BE49-F238E27FC236}">
                <a16:creationId xmlns:a16="http://schemas.microsoft.com/office/drawing/2014/main" id="{2370514F-9595-4F0C-9835-F1A16E58B852}"/>
              </a:ext>
            </a:extLst>
          </p:cNvPr>
          <p:cNvSpPr/>
          <p:nvPr/>
        </p:nvSpPr>
        <p:spPr>
          <a:xfrm>
            <a:off x="8252178" y="6062133"/>
            <a:ext cx="715632" cy="5757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bject 39">
            <a:extLst>
              <a:ext uri="{FF2B5EF4-FFF2-40B4-BE49-F238E27FC236}">
                <a16:creationId xmlns:a16="http://schemas.microsoft.com/office/drawing/2014/main" id="{AE37C61E-77C8-46B9-A199-75B497EF6176}"/>
              </a:ext>
            </a:extLst>
          </p:cNvPr>
          <p:cNvSpPr/>
          <p:nvPr/>
        </p:nvSpPr>
        <p:spPr>
          <a:xfrm>
            <a:off x="10318046" y="6005689"/>
            <a:ext cx="722487" cy="5757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E27AC5-FC4C-4374-8C58-1B618E8B0471}"/>
              </a:ext>
            </a:extLst>
          </p:cNvPr>
          <p:cNvSpPr/>
          <p:nvPr/>
        </p:nvSpPr>
        <p:spPr>
          <a:xfrm>
            <a:off x="8843556" y="6141683"/>
            <a:ext cx="1792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JayanthiP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223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DF0E-4E35-45F0-A0CA-5ECDF6B3B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  <a:prstGeom prst="ellipse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D699F1E-A759-4993-A40B-DD10525D2CED}"/>
              </a:ext>
            </a:extLst>
          </p:cNvPr>
          <p:cNvSpPr/>
          <p:nvPr/>
        </p:nvSpPr>
        <p:spPr>
          <a:xfrm>
            <a:off x="243375" y="3291176"/>
            <a:ext cx="1554308" cy="1865170"/>
          </a:xfrm>
          <a:custGeom>
            <a:avLst/>
            <a:gdLst>
              <a:gd name="connsiteX0" fmla="*/ 0 w 1554308"/>
              <a:gd name="connsiteY0" fmla="*/ 0 h 1865170"/>
              <a:gd name="connsiteX1" fmla="*/ 1554308 w 1554308"/>
              <a:gd name="connsiteY1" fmla="*/ 0 h 1865170"/>
              <a:gd name="connsiteX2" fmla="*/ 1554308 w 1554308"/>
              <a:gd name="connsiteY2" fmla="*/ 1865170 h 1865170"/>
              <a:gd name="connsiteX3" fmla="*/ 0 w 1554308"/>
              <a:gd name="connsiteY3" fmla="*/ 1865170 h 1865170"/>
              <a:gd name="connsiteX4" fmla="*/ 0 w 1554308"/>
              <a:gd name="connsiteY4" fmla="*/ 0 h 1865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08" h="1865170">
                <a:moveTo>
                  <a:pt x="0" y="0"/>
                </a:moveTo>
                <a:lnTo>
                  <a:pt x="1554308" y="0"/>
                </a:lnTo>
                <a:lnTo>
                  <a:pt x="1554308" y="1865170"/>
                </a:lnTo>
                <a:lnTo>
                  <a:pt x="0" y="18651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3531" tIns="746068" rIns="153531" bIns="330200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Overview of Microsoft Teams 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594B492-5AD6-44F1-A4FD-EA3644A370E3}"/>
              </a:ext>
            </a:extLst>
          </p:cNvPr>
          <p:cNvSpPr/>
          <p:nvPr/>
        </p:nvSpPr>
        <p:spPr>
          <a:xfrm>
            <a:off x="243375" y="3291176"/>
            <a:ext cx="1554308" cy="746068"/>
          </a:xfrm>
          <a:custGeom>
            <a:avLst/>
            <a:gdLst>
              <a:gd name="connsiteX0" fmla="*/ 0 w 1554308"/>
              <a:gd name="connsiteY0" fmla="*/ 0 h 746068"/>
              <a:gd name="connsiteX1" fmla="*/ 1554308 w 1554308"/>
              <a:gd name="connsiteY1" fmla="*/ 0 h 746068"/>
              <a:gd name="connsiteX2" fmla="*/ 1554308 w 1554308"/>
              <a:gd name="connsiteY2" fmla="*/ 746068 h 746068"/>
              <a:gd name="connsiteX3" fmla="*/ 0 w 1554308"/>
              <a:gd name="connsiteY3" fmla="*/ 746068 h 746068"/>
              <a:gd name="connsiteX4" fmla="*/ 0 w 1554308"/>
              <a:gd name="connsiteY4" fmla="*/ 0 h 74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08" h="746068">
                <a:moveTo>
                  <a:pt x="0" y="0"/>
                </a:moveTo>
                <a:lnTo>
                  <a:pt x="1554308" y="0"/>
                </a:lnTo>
                <a:lnTo>
                  <a:pt x="1554308" y="746068"/>
                </a:lnTo>
                <a:lnTo>
                  <a:pt x="0" y="74606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1">
            <a:scrgbClr r="0" g="0" b="0"/>
          </a:lnRef>
          <a:fillRef idx="3">
            <a:scrgbClr r="0" g="0" b="0"/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3531" tIns="165100" rIns="153531" bIns="165100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 dirty="0"/>
              <a:t>01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B07C761-3367-4199-B585-ED572DE8C67D}"/>
              </a:ext>
            </a:extLst>
          </p:cNvPr>
          <p:cNvSpPr/>
          <p:nvPr/>
        </p:nvSpPr>
        <p:spPr>
          <a:xfrm>
            <a:off x="1922028" y="3291176"/>
            <a:ext cx="1554308" cy="1865170"/>
          </a:xfrm>
          <a:custGeom>
            <a:avLst/>
            <a:gdLst>
              <a:gd name="connsiteX0" fmla="*/ 0 w 1554308"/>
              <a:gd name="connsiteY0" fmla="*/ 0 h 1865170"/>
              <a:gd name="connsiteX1" fmla="*/ 1554308 w 1554308"/>
              <a:gd name="connsiteY1" fmla="*/ 0 h 1865170"/>
              <a:gd name="connsiteX2" fmla="*/ 1554308 w 1554308"/>
              <a:gd name="connsiteY2" fmla="*/ 1865170 h 1865170"/>
              <a:gd name="connsiteX3" fmla="*/ 0 w 1554308"/>
              <a:gd name="connsiteY3" fmla="*/ 1865170 h 1865170"/>
              <a:gd name="connsiteX4" fmla="*/ 0 w 1554308"/>
              <a:gd name="connsiteY4" fmla="*/ 0 h 1865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08" h="1865170">
                <a:moveTo>
                  <a:pt x="0" y="0"/>
                </a:moveTo>
                <a:lnTo>
                  <a:pt x="1554308" y="0"/>
                </a:lnTo>
                <a:lnTo>
                  <a:pt x="1554308" y="1865170"/>
                </a:lnTo>
                <a:lnTo>
                  <a:pt x="0" y="18651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3531" tIns="746068" rIns="153531" bIns="330200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Microsoft Teams App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31D5201-B1E4-4AD2-99AE-EECE1FCC324C}"/>
              </a:ext>
            </a:extLst>
          </p:cNvPr>
          <p:cNvSpPr/>
          <p:nvPr/>
        </p:nvSpPr>
        <p:spPr>
          <a:xfrm>
            <a:off x="1922028" y="3291176"/>
            <a:ext cx="1554308" cy="746068"/>
          </a:xfrm>
          <a:custGeom>
            <a:avLst/>
            <a:gdLst>
              <a:gd name="connsiteX0" fmla="*/ 0 w 1554308"/>
              <a:gd name="connsiteY0" fmla="*/ 0 h 746068"/>
              <a:gd name="connsiteX1" fmla="*/ 1554308 w 1554308"/>
              <a:gd name="connsiteY1" fmla="*/ 0 h 746068"/>
              <a:gd name="connsiteX2" fmla="*/ 1554308 w 1554308"/>
              <a:gd name="connsiteY2" fmla="*/ 746068 h 746068"/>
              <a:gd name="connsiteX3" fmla="*/ 0 w 1554308"/>
              <a:gd name="connsiteY3" fmla="*/ 746068 h 746068"/>
              <a:gd name="connsiteX4" fmla="*/ 0 w 1554308"/>
              <a:gd name="connsiteY4" fmla="*/ 0 h 74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08" h="746068">
                <a:moveTo>
                  <a:pt x="0" y="0"/>
                </a:moveTo>
                <a:lnTo>
                  <a:pt x="1554308" y="0"/>
                </a:lnTo>
                <a:lnTo>
                  <a:pt x="1554308" y="746068"/>
                </a:lnTo>
                <a:lnTo>
                  <a:pt x="0" y="74606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1">
            <a:scrgbClr r="0" g="0" b="0"/>
          </a:lnRef>
          <a:fillRef idx="3">
            <a:scrgbClr r="0" g="0" b="0"/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3531" tIns="165100" rIns="153531" bIns="165100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/>
              <a:t>02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E687007-4743-462F-9A16-459D59122E18}"/>
              </a:ext>
            </a:extLst>
          </p:cNvPr>
          <p:cNvSpPr/>
          <p:nvPr/>
        </p:nvSpPr>
        <p:spPr>
          <a:xfrm>
            <a:off x="3600681" y="3291176"/>
            <a:ext cx="1554308" cy="1865170"/>
          </a:xfrm>
          <a:custGeom>
            <a:avLst/>
            <a:gdLst>
              <a:gd name="connsiteX0" fmla="*/ 0 w 1554308"/>
              <a:gd name="connsiteY0" fmla="*/ 0 h 1865170"/>
              <a:gd name="connsiteX1" fmla="*/ 1554308 w 1554308"/>
              <a:gd name="connsiteY1" fmla="*/ 0 h 1865170"/>
              <a:gd name="connsiteX2" fmla="*/ 1554308 w 1554308"/>
              <a:gd name="connsiteY2" fmla="*/ 1865170 h 1865170"/>
              <a:gd name="connsiteX3" fmla="*/ 0 w 1554308"/>
              <a:gd name="connsiteY3" fmla="*/ 1865170 h 1865170"/>
              <a:gd name="connsiteX4" fmla="*/ 0 w 1554308"/>
              <a:gd name="connsiteY4" fmla="*/ 0 h 1865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08" h="1865170">
                <a:moveTo>
                  <a:pt x="0" y="0"/>
                </a:moveTo>
                <a:lnTo>
                  <a:pt x="1554308" y="0"/>
                </a:lnTo>
                <a:lnTo>
                  <a:pt x="1554308" y="1865170"/>
                </a:lnTo>
                <a:lnTo>
                  <a:pt x="0" y="18651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3531" tIns="746068" rIns="153531" bIns="330200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Bots –What? Why?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DB4F813-DF37-4C94-BF56-C4ED91D7947B}"/>
              </a:ext>
            </a:extLst>
          </p:cNvPr>
          <p:cNvSpPr/>
          <p:nvPr/>
        </p:nvSpPr>
        <p:spPr>
          <a:xfrm>
            <a:off x="3600681" y="3291176"/>
            <a:ext cx="1554308" cy="746068"/>
          </a:xfrm>
          <a:custGeom>
            <a:avLst/>
            <a:gdLst>
              <a:gd name="connsiteX0" fmla="*/ 0 w 1554308"/>
              <a:gd name="connsiteY0" fmla="*/ 0 h 746068"/>
              <a:gd name="connsiteX1" fmla="*/ 1554308 w 1554308"/>
              <a:gd name="connsiteY1" fmla="*/ 0 h 746068"/>
              <a:gd name="connsiteX2" fmla="*/ 1554308 w 1554308"/>
              <a:gd name="connsiteY2" fmla="*/ 746068 h 746068"/>
              <a:gd name="connsiteX3" fmla="*/ 0 w 1554308"/>
              <a:gd name="connsiteY3" fmla="*/ 746068 h 746068"/>
              <a:gd name="connsiteX4" fmla="*/ 0 w 1554308"/>
              <a:gd name="connsiteY4" fmla="*/ 0 h 74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08" h="746068">
                <a:moveTo>
                  <a:pt x="0" y="0"/>
                </a:moveTo>
                <a:lnTo>
                  <a:pt x="1554308" y="0"/>
                </a:lnTo>
                <a:lnTo>
                  <a:pt x="1554308" y="746068"/>
                </a:lnTo>
                <a:lnTo>
                  <a:pt x="0" y="74606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1">
            <a:scrgbClr r="0" g="0" b="0"/>
          </a:lnRef>
          <a:fillRef idx="3">
            <a:scrgbClr r="0" g="0" b="0"/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3531" tIns="165100" rIns="153531" bIns="165100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/>
              <a:t>03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ED38F88-C76B-41EE-9D69-064452F903D0}"/>
              </a:ext>
            </a:extLst>
          </p:cNvPr>
          <p:cNvSpPr/>
          <p:nvPr/>
        </p:nvSpPr>
        <p:spPr>
          <a:xfrm>
            <a:off x="5279334" y="3291176"/>
            <a:ext cx="1554308" cy="1865170"/>
          </a:xfrm>
          <a:custGeom>
            <a:avLst/>
            <a:gdLst>
              <a:gd name="connsiteX0" fmla="*/ 0 w 1554308"/>
              <a:gd name="connsiteY0" fmla="*/ 0 h 1865170"/>
              <a:gd name="connsiteX1" fmla="*/ 1554308 w 1554308"/>
              <a:gd name="connsiteY1" fmla="*/ 0 h 1865170"/>
              <a:gd name="connsiteX2" fmla="*/ 1554308 w 1554308"/>
              <a:gd name="connsiteY2" fmla="*/ 1865170 h 1865170"/>
              <a:gd name="connsiteX3" fmla="*/ 0 w 1554308"/>
              <a:gd name="connsiteY3" fmla="*/ 1865170 h 1865170"/>
              <a:gd name="connsiteX4" fmla="*/ 0 w 1554308"/>
              <a:gd name="connsiteY4" fmla="*/ 0 h 1865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08" h="1865170">
                <a:moveTo>
                  <a:pt x="0" y="0"/>
                </a:moveTo>
                <a:lnTo>
                  <a:pt x="1554308" y="0"/>
                </a:lnTo>
                <a:lnTo>
                  <a:pt x="1554308" y="1865170"/>
                </a:lnTo>
                <a:lnTo>
                  <a:pt x="0" y="18651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5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3531" tIns="746068" rIns="153531" bIns="330200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Bot Framework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5EEE418-B0EF-4C4A-96FB-B62F6334143B}"/>
              </a:ext>
            </a:extLst>
          </p:cNvPr>
          <p:cNvSpPr/>
          <p:nvPr/>
        </p:nvSpPr>
        <p:spPr>
          <a:xfrm>
            <a:off x="5279334" y="3291176"/>
            <a:ext cx="1554308" cy="746068"/>
          </a:xfrm>
          <a:custGeom>
            <a:avLst/>
            <a:gdLst>
              <a:gd name="connsiteX0" fmla="*/ 0 w 1554308"/>
              <a:gd name="connsiteY0" fmla="*/ 0 h 746068"/>
              <a:gd name="connsiteX1" fmla="*/ 1554308 w 1554308"/>
              <a:gd name="connsiteY1" fmla="*/ 0 h 746068"/>
              <a:gd name="connsiteX2" fmla="*/ 1554308 w 1554308"/>
              <a:gd name="connsiteY2" fmla="*/ 746068 h 746068"/>
              <a:gd name="connsiteX3" fmla="*/ 0 w 1554308"/>
              <a:gd name="connsiteY3" fmla="*/ 746068 h 746068"/>
              <a:gd name="connsiteX4" fmla="*/ 0 w 1554308"/>
              <a:gd name="connsiteY4" fmla="*/ 0 h 74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08" h="746068">
                <a:moveTo>
                  <a:pt x="0" y="0"/>
                </a:moveTo>
                <a:lnTo>
                  <a:pt x="1554308" y="0"/>
                </a:lnTo>
                <a:lnTo>
                  <a:pt x="1554308" y="746068"/>
                </a:lnTo>
                <a:lnTo>
                  <a:pt x="0" y="74606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1">
            <a:scrgbClr r="0" g="0" b="0"/>
          </a:lnRef>
          <a:fillRef idx="3">
            <a:scrgbClr r="0" g="0" b="0"/>
          </a:fillRef>
          <a:effectRef idx="3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3531" tIns="165100" rIns="153531" bIns="165100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/>
              <a:t>04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5DCAFCA-D3C8-4D03-B4B2-A44125251B0B}"/>
              </a:ext>
            </a:extLst>
          </p:cNvPr>
          <p:cNvSpPr/>
          <p:nvPr/>
        </p:nvSpPr>
        <p:spPr>
          <a:xfrm>
            <a:off x="6957987" y="3291176"/>
            <a:ext cx="1554308" cy="1865170"/>
          </a:xfrm>
          <a:custGeom>
            <a:avLst/>
            <a:gdLst>
              <a:gd name="connsiteX0" fmla="*/ 0 w 1554308"/>
              <a:gd name="connsiteY0" fmla="*/ 0 h 1865170"/>
              <a:gd name="connsiteX1" fmla="*/ 1554308 w 1554308"/>
              <a:gd name="connsiteY1" fmla="*/ 0 h 1865170"/>
              <a:gd name="connsiteX2" fmla="*/ 1554308 w 1554308"/>
              <a:gd name="connsiteY2" fmla="*/ 1865170 h 1865170"/>
              <a:gd name="connsiteX3" fmla="*/ 0 w 1554308"/>
              <a:gd name="connsiteY3" fmla="*/ 1865170 h 1865170"/>
              <a:gd name="connsiteX4" fmla="*/ 0 w 1554308"/>
              <a:gd name="connsiteY4" fmla="*/ 0 h 1865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08" h="1865170">
                <a:moveTo>
                  <a:pt x="0" y="0"/>
                </a:moveTo>
                <a:lnTo>
                  <a:pt x="1554308" y="0"/>
                </a:lnTo>
                <a:lnTo>
                  <a:pt x="1554308" y="1865170"/>
                </a:lnTo>
                <a:lnTo>
                  <a:pt x="0" y="18651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6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3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3531" tIns="746068" rIns="153531" bIns="330200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Advanced Teams Bot Capabilities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2CA59E3-A58C-43DC-8E43-093953537B83}"/>
              </a:ext>
            </a:extLst>
          </p:cNvPr>
          <p:cNvSpPr/>
          <p:nvPr/>
        </p:nvSpPr>
        <p:spPr>
          <a:xfrm>
            <a:off x="6957987" y="3291176"/>
            <a:ext cx="1554308" cy="746068"/>
          </a:xfrm>
          <a:custGeom>
            <a:avLst/>
            <a:gdLst>
              <a:gd name="connsiteX0" fmla="*/ 0 w 1554308"/>
              <a:gd name="connsiteY0" fmla="*/ 0 h 746068"/>
              <a:gd name="connsiteX1" fmla="*/ 1554308 w 1554308"/>
              <a:gd name="connsiteY1" fmla="*/ 0 h 746068"/>
              <a:gd name="connsiteX2" fmla="*/ 1554308 w 1554308"/>
              <a:gd name="connsiteY2" fmla="*/ 746068 h 746068"/>
              <a:gd name="connsiteX3" fmla="*/ 0 w 1554308"/>
              <a:gd name="connsiteY3" fmla="*/ 746068 h 746068"/>
              <a:gd name="connsiteX4" fmla="*/ 0 w 1554308"/>
              <a:gd name="connsiteY4" fmla="*/ 0 h 74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08" h="746068">
                <a:moveTo>
                  <a:pt x="0" y="0"/>
                </a:moveTo>
                <a:lnTo>
                  <a:pt x="1554308" y="0"/>
                </a:lnTo>
                <a:lnTo>
                  <a:pt x="1554308" y="746068"/>
                </a:lnTo>
                <a:lnTo>
                  <a:pt x="0" y="74606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1">
            <a:scrgbClr r="0" g="0" b="0"/>
          </a:lnRef>
          <a:fillRef idx="3">
            <a:scrgbClr r="0" g="0" b="0"/>
          </a:fillRef>
          <a:effectRef idx="3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3531" tIns="165100" rIns="153531" bIns="165100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/>
              <a:t>05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5AC9E6C-B2A0-4066-B8C2-0CAC23622F7A}"/>
              </a:ext>
            </a:extLst>
          </p:cNvPr>
          <p:cNvSpPr/>
          <p:nvPr/>
        </p:nvSpPr>
        <p:spPr>
          <a:xfrm>
            <a:off x="8636640" y="3291176"/>
            <a:ext cx="1554308" cy="1865170"/>
          </a:xfrm>
          <a:custGeom>
            <a:avLst/>
            <a:gdLst>
              <a:gd name="connsiteX0" fmla="*/ 0 w 1554308"/>
              <a:gd name="connsiteY0" fmla="*/ 0 h 1865170"/>
              <a:gd name="connsiteX1" fmla="*/ 1554308 w 1554308"/>
              <a:gd name="connsiteY1" fmla="*/ 0 h 1865170"/>
              <a:gd name="connsiteX2" fmla="*/ 1554308 w 1554308"/>
              <a:gd name="connsiteY2" fmla="*/ 1865170 h 1865170"/>
              <a:gd name="connsiteX3" fmla="*/ 0 w 1554308"/>
              <a:gd name="connsiteY3" fmla="*/ 1865170 h 1865170"/>
              <a:gd name="connsiteX4" fmla="*/ 0 w 1554308"/>
              <a:gd name="connsiteY4" fmla="*/ 0 h 1865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08" h="1865170">
                <a:moveTo>
                  <a:pt x="0" y="0"/>
                </a:moveTo>
                <a:lnTo>
                  <a:pt x="1554308" y="0"/>
                </a:lnTo>
                <a:lnTo>
                  <a:pt x="1554308" y="1865170"/>
                </a:lnTo>
                <a:lnTo>
                  <a:pt x="0" y="18651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3531" tIns="746068" rIns="153531" bIns="330200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Deploying Bots to Microsoft Teams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77451E6-FD38-49E8-9D5F-FFB3FE4BC988}"/>
              </a:ext>
            </a:extLst>
          </p:cNvPr>
          <p:cNvSpPr/>
          <p:nvPr/>
        </p:nvSpPr>
        <p:spPr>
          <a:xfrm>
            <a:off x="8636640" y="3291176"/>
            <a:ext cx="1554308" cy="746068"/>
          </a:xfrm>
          <a:custGeom>
            <a:avLst/>
            <a:gdLst>
              <a:gd name="connsiteX0" fmla="*/ 0 w 1554308"/>
              <a:gd name="connsiteY0" fmla="*/ 0 h 746068"/>
              <a:gd name="connsiteX1" fmla="*/ 1554308 w 1554308"/>
              <a:gd name="connsiteY1" fmla="*/ 0 h 746068"/>
              <a:gd name="connsiteX2" fmla="*/ 1554308 w 1554308"/>
              <a:gd name="connsiteY2" fmla="*/ 746068 h 746068"/>
              <a:gd name="connsiteX3" fmla="*/ 0 w 1554308"/>
              <a:gd name="connsiteY3" fmla="*/ 746068 h 746068"/>
              <a:gd name="connsiteX4" fmla="*/ 0 w 1554308"/>
              <a:gd name="connsiteY4" fmla="*/ 0 h 74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08" h="746068">
                <a:moveTo>
                  <a:pt x="0" y="0"/>
                </a:moveTo>
                <a:lnTo>
                  <a:pt x="1554308" y="0"/>
                </a:lnTo>
                <a:lnTo>
                  <a:pt x="1554308" y="746068"/>
                </a:lnTo>
                <a:lnTo>
                  <a:pt x="0" y="74606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1">
            <a:scrgbClr r="0" g="0" b="0"/>
          </a:lnRef>
          <a:fillRef idx="3">
            <a:scrgbClr r="0" g="0" b="0"/>
          </a:fillRef>
          <a:effectRef idx="3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3531" tIns="165100" rIns="153531" bIns="165100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/>
              <a:t>06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3C12BF9-51F6-4A1E-93FE-6FA798D40A16}"/>
              </a:ext>
            </a:extLst>
          </p:cNvPr>
          <p:cNvSpPr/>
          <p:nvPr/>
        </p:nvSpPr>
        <p:spPr>
          <a:xfrm>
            <a:off x="10315293" y="3291176"/>
            <a:ext cx="1554308" cy="1865170"/>
          </a:xfrm>
          <a:custGeom>
            <a:avLst/>
            <a:gdLst>
              <a:gd name="connsiteX0" fmla="*/ 0 w 1554308"/>
              <a:gd name="connsiteY0" fmla="*/ 0 h 1865170"/>
              <a:gd name="connsiteX1" fmla="*/ 1554308 w 1554308"/>
              <a:gd name="connsiteY1" fmla="*/ 0 h 1865170"/>
              <a:gd name="connsiteX2" fmla="*/ 1554308 w 1554308"/>
              <a:gd name="connsiteY2" fmla="*/ 1865170 h 1865170"/>
              <a:gd name="connsiteX3" fmla="*/ 0 w 1554308"/>
              <a:gd name="connsiteY3" fmla="*/ 1865170 h 1865170"/>
              <a:gd name="connsiteX4" fmla="*/ 0 w 1554308"/>
              <a:gd name="connsiteY4" fmla="*/ 0 h 1865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08" h="1865170">
                <a:moveTo>
                  <a:pt x="0" y="0"/>
                </a:moveTo>
                <a:lnTo>
                  <a:pt x="1554308" y="0"/>
                </a:lnTo>
                <a:lnTo>
                  <a:pt x="1554308" y="1865170"/>
                </a:lnTo>
                <a:lnTo>
                  <a:pt x="0" y="186517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3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3531" tIns="746068" rIns="153531" bIns="330200" numCol="1" spcCol="1270" anchor="t" anchorCtr="0">
            <a:noAutofit/>
          </a:bodyPr>
          <a:lstStyle/>
          <a:p>
            <a:pPr marL="0" lvl="0" indent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Demo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E612326-4563-4B25-AC7D-F9F330F74EE0}"/>
              </a:ext>
            </a:extLst>
          </p:cNvPr>
          <p:cNvSpPr/>
          <p:nvPr/>
        </p:nvSpPr>
        <p:spPr>
          <a:xfrm>
            <a:off x="10315293" y="3291176"/>
            <a:ext cx="1554308" cy="746068"/>
          </a:xfrm>
          <a:custGeom>
            <a:avLst/>
            <a:gdLst>
              <a:gd name="connsiteX0" fmla="*/ 0 w 1554308"/>
              <a:gd name="connsiteY0" fmla="*/ 0 h 746068"/>
              <a:gd name="connsiteX1" fmla="*/ 1554308 w 1554308"/>
              <a:gd name="connsiteY1" fmla="*/ 0 h 746068"/>
              <a:gd name="connsiteX2" fmla="*/ 1554308 w 1554308"/>
              <a:gd name="connsiteY2" fmla="*/ 746068 h 746068"/>
              <a:gd name="connsiteX3" fmla="*/ 0 w 1554308"/>
              <a:gd name="connsiteY3" fmla="*/ 746068 h 746068"/>
              <a:gd name="connsiteX4" fmla="*/ 0 w 1554308"/>
              <a:gd name="connsiteY4" fmla="*/ 0 h 746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4308" h="746068">
                <a:moveTo>
                  <a:pt x="0" y="0"/>
                </a:moveTo>
                <a:lnTo>
                  <a:pt x="1554308" y="0"/>
                </a:lnTo>
                <a:lnTo>
                  <a:pt x="1554308" y="746068"/>
                </a:lnTo>
                <a:lnTo>
                  <a:pt x="0" y="746068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1">
            <a:scrgbClr r="0" g="0" b="0"/>
          </a:lnRef>
          <a:fillRef idx="3">
            <a:scrgbClr r="0" g="0" b="0"/>
          </a:fillRef>
          <a:effectRef idx="3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3531" tIns="165100" rIns="153531" bIns="165100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/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68116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B68A5-5AD4-48AB-82B4-046C75E6E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066" y="2344914"/>
            <a:ext cx="10515600" cy="21367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b="1" dirty="0">
                <a:solidFill>
                  <a:schemeClr val="bg1"/>
                </a:solidFill>
              </a:rPr>
              <a:t>Before We Begin. Lets have a small talk on Digital Transformation</a:t>
            </a:r>
          </a:p>
        </p:txBody>
      </p:sp>
      <p:cxnSp>
        <p:nvCxnSpPr>
          <p:cNvPr id="16" name="Google Shape;109;p14">
            <a:extLst>
              <a:ext uri="{FF2B5EF4-FFF2-40B4-BE49-F238E27FC236}">
                <a16:creationId xmlns:a16="http://schemas.microsoft.com/office/drawing/2014/main" id="{0DD6CF37-F24F-46AB-8F30-09546EDB7559}"/>
              </a:ext>
            </a:extLst>
          </p:cNvPr>
          <p:cNvCxnSpPr/>
          <p:nvPr/>
        </p:nvCxnSpPr>
        <p:spPr>
          <a:xfrm>
            <a:off x="10988370" y="6527881"/>
            <a:ext cx="0" cy="240175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9876896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63051E-F885-4A16-9896-7CD564D638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" r="-1"/>
          <a:stretch/>
        </p:blipFill>
        <p:spPr>
          <a:xfrm>
            <a:off x="131939" y="0"/>
            <a:ext cx="1217294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1891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A2E8BF-D6F0-4FAB-A411-E42FCD938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339" y="6374647"/>
            <a:ext cx="1489786" cy="40109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76BF46F-26B3-4F55-A2AF-688698CF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6709" y="11289"/>
            <a:ext cx="12228709" cy="1325563"/>
          </a:xfrm>
        </p:spPr>
        <p:txBody>
          <a:bodyPr/>
          <a:lstStyle/>
          <a:p>
            <a:pPr algn="ctr"/>
            <a:r>
              <a:rPr lang="en-US" dirty="0">
                <a:cs typeface="Calibri Light"/>
              </a:rPr>
              <a:t>Collaboration Journey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12F15D1-23B3-4409-B86D-87508991D4EB}"/>
              </a:ext>
            </a:extLst>
          </p:cNvPr>
          <p:cNvGrpSpPr/>
          <p:nvPr/>
        </p:nvGrpSpPr>
        <p:grpSpPr>
          <a:xfrm>
            <a:off x="313700" y="1406640"/>
            <a:ext cx="2743200" cy="3386688"/>
            <a:chOff x="313700" y="1406640"/>
            <a:chExt cx="2743200" cy="3386688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D6E6C77A-B408-438E-B62B-82AC68C03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140" y="1927023"/>
              <a:ext cx="2051918" cy="286630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51E4A1-7FFD-404A-9A36-4E73DE2F5B67}"/>
                </a:ext>
              </a:extLst>
            </p:cNvPr>
            <p:cNvSpPr txBox="1"/>
            <p:nvPr/>
          </p:nvSpPr>
          <p:spPr>
            <a:xfrm>
              <a:off x="313700" y="1406640"/>
              <a:ext cx="2743200" cy="477054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1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Old</a:t>
              </a:r>
              <a:endParaRPr kumimoji="0" lang="en-US" sz="2500" b="1" i="0" u="none" strike="noStrike" kern="1200" cap="none" spc="0" normalizeH="0" baseline="0" noProof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01E234-8AE4-435B-A4B2-D6B586A91CAC}"/>
              </a:ext>
            </a:extLst>
          </p:cNvPr>
          <p:cNvGrpSpPr/>
          <p:nvPr/>
        </p:nvGrpSpPr>
        <p:grpSpPr>
          <a:xfrm>
            <a:off x="3527448" y="1406641"/>
            <a:ext cx="3794136" cy="3437369"/>
            <a:chOff x="3527448" y="1406641"/>
            <a:chExt cx="3794136" cy="3437369"/>
          </a:xfrm>
        </p:grpSpPr>
        <p:pic>
          <p:nvPicPr>
            <p:cNvPr id="2" name="Picture 4" descr="A close up of text on a white background&#10;&#10;Description generated with high confidence">
              <a:extLst>
                <a:ext uri="{FF2B5EF4-FFF2-40B4-BE49-F238E27FC236}">
                  <a16:creationId xmlns:a16="http://schemas.microsoft.com/office/drawing/2014/main" id="{AD7F18B6-FC2C-4534-8CBE-B371818E9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69176" y="1970054"/>
              <a:ext cx="2952408" cy="287395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D46B58-B98E-4A92-B9C5-B8CCC94B3246}"/>
                </a:ext>
              </a:extLst>
            </p:cNvPr>
            <p:cNvSpPr txBox="1"/>
            <p:nvPr/>
          </p:nvSpPr>
          <p:spPr>
            <a:xfrm>
              <a:off x="4468546" y="1406641"/>
              <a:ext cx="2743200" cy="477054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1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New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8107EAB-6352-4BCA-91E0-CFCD761F8730}"/>
                </a:ext>
              </a:extLst>
            </p:cNvPr>
            <p:cNvCxnSpPr/>
            <p:nvPr/>
          </p:nvCxnSpPr>
          <p:spPr>
            <a:xfrm flipH="1">
              <a:off x="3527448" y="1634128"/>
              <a:ext cx="8899" cy="3094720"/>
            </a:xfrm>
            <a:prstGeom prst="straightConnector1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7028B0-408C-4A5A-9D5B-D716CE9F634D}"/>
              </a:ext>
            </a:extLst>
          </p:cNvPr>
          <p:cNvGrpSpPr/>
          <p:nvPr/>
        </p:nvGrpSpPr>
        <p:grpSpPr>
          <a:xfrm>
            <a:off x="8132820" y="1406640"/>
            <a:ext cx="3039101" cy="3436162"/>
            <a:chOff x="8132820" y="1406640"/>
            <a:chExt cx="3039101" cy="3436162"/>
          </a:xfrm>
        </p:grpSpPr>
        <p:pic>
          <p:nvPicPr>
            <p:cNvPr id="12" name="Picture 12" descr="A close up of a sign&#10;&#10;Description generated with high confidence">
              <a:extLst>
                <a:ext uri="{FF2B5EF4-FFF2-40B4-BE49-F238E27FC236}">
                  <a16:creationId xmlns:a16="http://schemas.microsoft.com/office/drawing/2014/main" id="{CA9F4829-020F-4C11-B4E6-E5262FF65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27130" y="1924804"/>
              <a:ext cx="1949419" cy="291799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19A4BB-1DEB-4246-AB0E-9B3A600485D5}"/>
                </a:ext>
              </a:extLst>
            </p:cNvPr>
            <p:cNvSpPr txBox="1"/>
            <p:nvPr/>
          </p:nvSpPr>
          <p:spPr>
            <a:xfrm>
              <a:off x="8428721" y="1406640"/>
              <a:ext cx="2743200" cy="477054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1" i="0" u="none" strike="noStrike" kern="1200" cap="none" spc="0" normalizeH="0" baseline="0" noProof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Modern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1A96E7-49A0-4BB6-A4BB-E04E36FD3F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2820" y="1634128"/>
              <a:ext cx="8899" cy="3094720"/>
            </a:xfrm>
            <a:prstGeom prst="straightConnector1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649487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54B0-B772-4BB5-A7B1-B4065515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Platform Presence –Teams where you want it</a:t>
            </a:r>
          </a:p>
        </p:txBody>
      </p:sp>
      <p:pic>
        <p:nvPicPr>
          <p:cNvPr id="5" name="Content Placeholder 4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365F2A6C-68E3-42DC-A54F-0360C82ED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67" y="1891211"/>
            <a:ext cx="8911233" cy="4423863"/>
          </a:xfrm>
        </p:spPr>
      </p:pic>
    </p:spTree>
    <p:extLst>
      <p:ext uri="{BB962C8B-B14F-4D97-AF65-F5344CB8AC3E}">
        <p14:creationId xmlns:p14="http://schemas.microsoft.com/office/powerpoint/2010/main" val="1984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99975-A1AE-4C03-9575-BE020CBFC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Why build apps on Microsoft Teams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BB6F47-EB26-403C-9945-003C4740BA49}"/>
              </a:ext>
            </a:extLst>
          </p:cNvPr>
          <p:cNvGrpSpPr/>
          <p:nvPr/>
        </p:nvGrpSpPr>
        <p:grpSpPr>
          <a:xfrm>
            <a:off x="5417804" y="471982"/>
            <a:ext cx="6066594" cy="5883308"/>
            <a:chOff x="5417804" y="471982"/>
            <a:chExt cx="6066594" cy="588330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1524581-F72D-4BBC-A564-41DD0623035D}"/>
                </a:ext>
              </a:extLst>
            </p:cNvPr>
            <p:cNvSpPr/>
            <p:nvPr/>
          </p:nvSpPr>
          <p:spPr>
            <a:xfrm>
              <a:off x="7290230" y="471982"/>
              <a:ext cx="2321743" cy="2321743"/>
            </a:xfrm>
            <a:custGeom>
              <a:avLst/>
              <a:gdLst>
                <a:gd name="connsiteX0" fmla="*/ 0 w 2321743"/>
                <a:gd name="connsiteY0" fmla="*/ 812610 h 2321743"/>
                <a:gd name="connsiteX1" fmla="*/ 1160872 w 2321743"/>
                <a:gd name="connsiteY1" fmla="*/ 0 h 2321743"/>
                <a:gd name="connsiteX2" fmla="*/ 2321743 w 2321743"/>
                <a:gd name="connsiteY2" fmla="*/ 812610 h 2321743"/>
                <a:gd name="connsiteX3" fmla="*/ 1741307 w 2321743"/>
                <a:gd name="connsiteY3" fmla="*/ 812610 h 2321743"/>
                <a:gd name="connsiteX4" fmla="*/ 1741307 w 2321743"/>
                <a:gd name="connsiteY4" fmla="*/ 2321743 h 2321743"/>
                <a:gd name="connsiteX5" fmla="*/ 580436 w 2321743"/>
                <a:gd name="connsiteY5" fmla="*/ 2321743 h 2321743"/>
                <a:gd name="connsiteX6" fmla="*/ 580436 w 2321743"/>
                <a:gd name="connsiteY6" fmla="*/ 812610 h 2321743"/>
                <a:gd name="connsiteX7" fmla="*/ 0 w 2321743"/>
                <a:gd name="connsiteY7" fmla="*/ 812610 h 2321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1743" h="2321743">
                  <a:moveTo>
                    <a:pt x="0" y="812610"/>
                  </a:moveTo>
                  <a:lnTo>
                    <a:pt x="1160872" y="0"/>
                  </a:lnTo>
                  <a:lnTo>
                    <a:pt x="2321743" y="812610"/>
                  </a:lnTo>
                  <a:lnTo>
                    <a:pt x="1741307" y="812610"/>
                  </a:lnTo>
                  <a:lnTo>
                    <a:pt x="1741307" y="2321743"/>
                  </a:lnTo>
                  <a:lnTo>
                    <a:pt x="580436" y="2321743"/>
                  </a:lnTo>
                  <a:lnTo>
                    <a:pt x="580436" y="812610"/>
                  </a:lnTo>
                  <a:lnTo>
                    <a:pt x="0" y="81261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72892" tIns="498761" rIns="672892" bIns="92456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/>
                <a:t>Effortless Discovery</a:t>
              </a: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92A3EF7-AB52-4122-A4A3-8F25AEA01EB1}"/>
                </a:ext>
              </a:extLst>
            </p:cNvPr>
            <p:cNvSpPr/>
            <p:nvPr/>
          </p:nvSpPr>
          <p:spPr>
            <a:xfrm rot="-1080000">
              <a:off x="9162655" y="1832379"/>
              <a:ext cx="2321743" cy="2321743"/>
            </a:xfrm>
            <a:custGeom>
              <a:avLst/>
              <a:gdLst>
                <a:gd name="connsiteX0" fmla="*/ 0 w 2321743"/>
                <a:gd name="connsiteY0" fmla="*/ 812610 h 2321743"/>
                <a:gd name="connsiteX1" fmla="*/ 1160872 w 2321743"/>
                <a:gd name="connsiteY1" fmla="*/ 0 h 2321743"/>
                <a:gd name="connsiteX2" fmla="*/ 2321743 w 2321743"/>
                <a:gd name="connsiteY2" fmla="*/ 812610 h 2321743"/>
                <a:gd name="connsiteX3" fmla="*/ 1741307 w 2321743"/>
                <a:gd name="connsiteY3" fmla="*/ 812610 h 2321743"/>
                <a:gd name="connsiteX4" fmla="*/ 1741307 w 2321743"/>
                <a:gd name="connsiteY4" fmla="*/ 2321743 h 2321743"/>
                <a:gd name="connsiteX5" fmla="*/ 580436 w 2321743"/>
                <a:gd name="connsiteY5" fmla="*/ 2321743 h 2321743"/>
                <a:gd name="connsiteX6" fmla="*/ 580436 w 2321743"/>
                <a:gd name="connsiteY6" fmla="*/ 812610 h 2321743"/>
                <a:gd name="connsiteX7" fmla="*/ 0 w 2321743"/>
                <a:gd name="connsiteY7" fmla="*/ 812610 h 2321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1743" h="2321743">
                  <a:moveTo>
                    <a:pt x="1509133" y="0"/>
                  </a:moveTo>
                  <a:lnTo>
                    <a:pt x="2321743" y="1160872"/>
                  </a:lnTo>
                  <a:lnTo>
                    <a:pt x="1509133" y="2321743"/>
                  </a:lnTo>
                  <a:lnTo>
                    <a:pt x="1509133" y="1741307"/>
                  </a:lnTo>
                  <a:lnTo>
                    <a:pt x="0" y="1741307"/>
                  </a:lnTo>
                  <a:lnTo>
                    <a:pt x="0" y="580436"/>
                  </a:lnTo>
                  <a:lnTo>
                    <a:pt x="1509133" y="580436"/>
                  </a:lnTo>
                  <a:lnTo>
                    <a:pt x="1509133" y="0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456" tIns="672891" rIns="498760" bIns="672892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/>
                <a:t>Choose the audience for your App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739820D-A913-4EA1-A3E0-E5300BC9694E}"/>
                </a:ext>
              </a:extLst>
            </p:cNvPr>
            <p:cNvSpPr/>
            <p:nvPr/>
          </p:nvSpPr>
          <p:spPr>
            <a:xfrm rot="19440000">
              <a:off x="8447452" y="4033546"/>
              <a:ext cx="2321744" cy="2321744"/>
            </a:xfrm>
            <a:custGeom>
              <a:avLst/>
              <a:gdLst>
                <a:gd name="connsiteX0" fmla="*/ 0 w 2321743"/>
                <a:gd name="connsiteY0" fmla="*/ 812610 h 2321743"/>
                <a:gd name="connsiteX1" fmla="*/ 1160872 w 2321743"/>
                <a:gd name="connsiteY1" fmla="*/ 0 h 2321743"/>
                <a:gd name="connsiteX2" fmla="*/ 2321743 w 2321743"/>
                <a:gd name="connsiteY2" fmla="*/ 812610 h 2321743"/>
                <a:gd name="connsiteX3" fmla="*/ 1741307 w 2321743"/>
                <a:gd name="connsiteY3" fmla="*/ 812610 h 2321743"/>
                <a:gd name="connsiteX4" fmla="*/ 1741307 w 2321743"/>
                <a:gd name="connsiteY4" fmla="*/ 2321743 h 2321743"/>
                <a:gd name="connsiteX5" fmla="*/ 580436 w 2321743"/>
                <a:gd name="connsiteY5" fmla="*/ 2321743 h 2321743"/>
                <a:gd name="connsiteX6" fmla="*/ 580436 w 2321743"/>
                <a:gd name="connsiteY6" fmla="*/ 812610 h 2321743"/>
                <a:gd name="connsiteX7" fmla="*/ 0 w 2321743"/>
                <a:gd name="connsiteY7" fmla="*/ 812610 h 2321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1743" h="2321743">
                  <a:moveTo>
                    <a:pt x="2321743" y="1509133"/>
                  </a:moveTo>
                  <a:lnTo>
                    <a:pt x="1160871" y="2321743"/>
                  </a:lnTo>
                  <a:lnTo>
                    <a:pt x="0" y="1509133"/>
                  </a:lnTo>
                  <a:lnTo>
                    <a:pt x="580436" y="1509133"/>
                  </a:lnTo>
                  <a:lnTo>
                    <a:pt x="580436" y="0"/>
                  </a:lnTo>
                  <a:lnTo>
                    <a:pt x="1741307" y="0"/>
                  </a:lnTo>
                  <a:lnTo>
                    <a:pt x="1741307" y="1509133"/>
                  </a:lnTo>
                  <a:lnTo>
                    <a:pt x="2321743" y="150913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72891" tIns="92456" rIns="672893" bIns="498761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/>
                <a:t>Conversations comes free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A8CF3C-3885-4907-B8B7-1567E2844102}"/>
                </a:ext>
              </a:extLst>
            </p:cNvPr>
            <p:cNvSpPr/>
            <p:nvPr/>
          </p:nvSpPr>
          <p:spPr>
            <a:xfrm rot="23760000">
              <a:off x="6133007" y="4033547"/>
              <a:ext cx="2321744" cy="2321743"/>
            </a:xfrm>
            <a:custGeom>
              <a:avLst/>
              <a:gdLst>
                <a:gd name="connsiteX0" fmla="*/ 0 w 2321743"/>
                <a:gd name="connsiteY0" fmla="*/ 812610 h 2321743"/>
                <a:gd name="connsiteX1" fmla="*/ 1160872 w 2321743"/>
                <a:gd name="connsiteY1" fmla="*/ 0 h 2321743"/>
                <a:gd name="connsiteX2" fmla="*/ 2321743 w 2321743"/>
                <a:gd name="connsiteY2" fmla="*/ 812610 h 2321743"/>
                <a:gd name="connsiteX3" fmla="*/ 1741307 w 2321743"/>
                <a:gd name="connsiteY3" fmla="*/ 812610 h 2321743"/>
                <a:gd name="connsiteX4" fmla="*/ 1741307 w 2321743"/>
                <a:gd name="connsiteY4" fmla="*/ 2321743 h 2321743"/>
                <a:gd name="connsiteX5" fmla="*/ 580436 w 2321743"/>
                <a:gd name="connsiteY5" fmla="*/ 2321743 h 2321743"/>
                <a:gd name="connsiteX6" fmla="*/ 580436 w 2321743"/>
                <a:gd name="connsiteY6" fmla="*/ 812610 h 2321743"/>
                <a:gd name="connsiteX7" fmla="*/ 0 w 2321743"/>
                <a:gd name="connsiteY7" fmla="*/ 812610 h 2321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1743" h="2321743">
                  <a:moveTo>
                    <a:pt x="2321743" y="1509133"/>
                  </a:moveTo>
                  <a:lnTo>
                    <a:pt x="1160871" y="2321743"/>
                  </a:lnTo>
                  <a:lnTo>
                    <a:pt x="0" y="1509133"/>
                  </a:lnTo>
                  <a:lnTo>
                    <a:pt x="580436" y="1509133"/>
                  </a:lnTo>
                  <a:lnTo>
                    <a:pt x="580436" y="0"/>
                  </a:lnTo>
                  <a:lnTo>
                    <a:pt x="1741307" y="0"/>
                  </a:lnTo>
                  <a:lnTo>
                    <a:pt x="1741307" y="1509133"/>
                  </a:lnTo>
                  <a:lnTo>
                    <a:pt x="2321743" y="150913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72892" tIns="92456" rIns="672892" bIns="498760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/>
                <a:t>Rich App Platform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377B14C-B6FA-46A2-A979-B07481C14746}"/>
                </a:ext>
              </a:extLst>
            </p:cNvPr>
            <p:cNvSpPr/>
            <p:nvPr/>
          </p:nvSpPr>
          <p:spPr>
            <a:xfrm rot="22680000">
              <a:off x="5417804" y="1832379"/>
              <a:ext cx="2321743" cy="2321743"/>
            </a:xfrm>
            <a:custGeom>
              <a:avLst/>
              <a:gdLst>
                <a:gd name="connsiteX0" fmla="*/ 0 w 2321743"/>
                <a:gd name="connsiteY0" fmla="*/ 812610 h 2321743"/>
                <a:gd name="connsiteX1" fmla="*/ 1160872 w 2321743"/>
                <a:gd name="connsiteY1" fmla="*/ 0 h 2321743"/>
                <a:gd name="connsiteX2" fmla="*/ 2321743 w 2321743"/>
                <a:gd name="connsiteY2" fmla="*/ 812610 h 2321743"/>
                <a:gd name="connsiteX3" fmla="*/ 1741307 w 2321743"/>
                <a:gd name="connsiteY3" fmla="*/ 812610 h 2321743"/>
                <a:gd name="connsiteX4" fmla="*/ 1741307 w 2321743"/>
                <a:gd name="connsiteY4" fmla="*/ 2321743 h 2321743"/>
                <a:gd name="connsiteX5" fmla="*/ 580436 w 2321743"/>
                <a:gd name="connsiteY5" fmla="*/ 2321743 h 2321743"/>
                <a:gd name="connsiteX6" fmla="*/ 580436 w 2321743"/>
                <a:gd name="connsiteY6" fmla="*/ 812610 h 2321743"/>
                <a:gd name="connsiteX7" fmla="*/ 0 w 2321743"/>
                <a:gd name="connsiteY7" fmla="*/ 812610 h 2321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1743" h="2321743">
                  <a:moveTo>
                    <a:pt x="812610" y="2321743"/>
                  </a:moveTo>
                  <a:lnTo>
                    <a:pt x="0" y="1160871"/>
                  </a:lnTo>
                  <a:lnTo>
                    <a:pt x="812610" y="0"/>
                  </a:lnTo>
                  <a:lnTo>
                    <a:pt x="812610" y="580436"/>
                  </a:lnTo>
                  <a:lnTo>
                    <a:pt x="2321743" y="580436"/>
                  </a:lnTo>
                  <a:lnTo>
                    <a:pt x="2321743" y="1741307"/>
                  </a:lnTo>
                  <a:lnTo>
                    <a:pt x="812610" y="1741307"/>
                  </a:lnTo>
                  <a:lnTo>
                    <a:pt x="812610" y="2321743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8761" tIns="672890" rIns="92455" bIns="672893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300" kern="1200"/>
                <a:t>Build once, use Everywhere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794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AE095A-6FE2-407C-B8E9-EA672A412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Microsoft Teams App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10061B4-955F-4108-B07F-3C6823F23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83" y="2509911"/>
            <a:ext cx="9750334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74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465</Words>
  <Application>Microsoft Office PowerPoint</Application>
  <PresentationFormat>Widescreen</PresentationFormat>
  <Paragraphs>108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Segoe UI</vt:lpstr>
      <vt:lpstr>Segoe UI Semibold</vt:lpstr>
      <vt:lpstr>Wingdings</vt:lpstr>
      <vt:lpstr>Office Theme</vt:lpstr>
      <vt:lpstr>1_Office 365 PPT Template - 2017</vt:lpstr>
      <vt:lpstr>1_Office Theme</vt:lpstr>
      <vt:lpstr>Building Bots for Microsoft Teams The hub for Teamwork in Office365</vt:lpstr>
      <vt:lpstr>About Me..</vt:lpstr>
      <vt:lpstr>Agenda</vt:lpstr>
      <vt:lpstr>PowerPoint Presentation</vt:lpstr>
      <vt:lpstr>PowerPoint Presentation</vt:lpstr>
      <vt:lpstr>Collaboration Journey</vt:lpstr>
      <vt:lpstr>Cross Platform Presence –Teams where you want it</vt:lpstr>
      <vt:lpstr>Why build apps on Microsoft Teams</vt:lpstr>
      <vt:lpstr>Microsoft Teams App</vt:lpstr>
      <vt:lpstr>Bots – What? Why?</vt:lpstr>
      <vt:lpstr>What is Bot Framework? </vt:lpstr>
      <vt:lpstr>PowerPoint Presentation</vt:lpstr>
      <vt:lpstr>Deploying Bots to Microsoft Teams</vt:lpstr>
      <vt:lpstr>PowerPoint Presentation</vt:lpstr>
      <vt:lpstr>Prerequisites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Bots on Microsoft Teams The hub for Teamwork in Office365</dc:title>
  <dc:creator>Jayanthi P</dc:creator>
  <cp:lastModifiedBy>Jayanthi P</cp:lastModifiedBy>
  <cp:revision>10</cp:revision>
  <dcterms:created xsi:type="dcterms:W3CDTF">2018-10-17T14:28:29Z</dcterms:created>
  <dcterms:modified xsi:type="dcterms:W3CDTF">2018-10-17T15:37:44Z</dcterms:modified>
</cp:coreProperties>
</file>